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28"/>
  </p:notesMasterIdLst>
  <p:handoutMasterIdLst>
    <p:handoutMasterId r:id="rId29"/>
  </p:handoutMasterIdLst>
  <p:sldIdLst>
    <p:sldId id="256" r:id="rId2"/>
    <p:sldId id="808" r:id="rId3"/>
    <p:sldId id="800" r:id="rId4"/>
    <p:sldId id="262" r:id="rId5"/>
    <p:sldId id="261" r:id="rId6"/>
    <p:sldId id="265" r:id="rId7"/>
    <p:sldId id="266" r:id="rId8"/>
    <p:sldId id="523" r:id="rId9"/>
    <p:sldId id="276" r:id="rId10"/>
    <p:sldId id="281" r:id="rId11"/>
    <p:sldId id="277" r:id="rId12"/>
    <p:sldId id="280" r:id="rId13"/>
    <p:sldId id="282" r:id="rId14"/>
    <p:sldId id="522" r:id="rId15"/>
    <p:sldId id="269" r:id="rId16"/>
    <p:sldId id="298" r:id="rId17"/>
    <p:sldId id="774" r:id="rId18"/>
    <p:sldId id="529" r:id="rId19"/>
    <p:sldId id="821" r:id="rId20"/>
    <p:sldId id="820" r:id="rId21"/>
    <p:sldId id="704" r:id="rId22"/>
    <p:sldId id="536" r:id="rId23"/>
    <p:sldId id="817" r:id="rId24"/>
    <p:sldId id="824" r:id="rId25"/>
    <p:sldId id="823" r:id="rId26"/>
    <p:sldId id="863" r:id="rId27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Garamond" pitchFamily="18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Garamond" pitchFamily="18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Garamond" pitchFamily="18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Garamond" pitchFamily="18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Garamond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Garamond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Garamond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Garamond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Garamond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93">
          <p15:clr>
            <a:srgbClr val="A4A3A4"/>
          </p15:clr>
        </p15:guide>
        <p15:guide id="2" pos="2944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00FF00"/>
    <a:srgbClr val="FFFF00"/>
    <a:srgbClr val="CC3300"/>
    <a:srgbClr val="990000"/>
    <a:srgbClr val="FF6600"/>
    <a:srgbClr val="66CCFF"/>
    <a:srgbClr val="FF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2059" autoAdjust="0"/>
    <p:restoredTop sz="94632" autoAdjust="0"/>
  </p:normalViewPr>
  <p:slideViewPr>
    <p:cSldViewPr>
      <p:cViewPr varScale="1">
        <p:scale>
          <a:sx n="68" d="100"/>
          <a:sy n="68" d="100"/>
        </p:scale>
        <p:origin x="-1590" y="-96"/>
      </p:cViewPr>
      <p:guideLst>
        <p:guide orient="horz" pos="2193"/>
        <p:guide pos="2944"/>
      </p:guideLst>
    </p:cSldViewPr>
  </p:slideViewPr>
  <p:outlineViewPr>
    <p:cViewPr>
      <p:scale>
        <a:sx n="33" d="100"/>
        <a:sy n="33" d="100"/>
      </p:scale>
      <p:origin x="0" y="245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88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5390015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78425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pitchFamily="34" charset="0"/>
              </a:defRPr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111619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524000" y="514350"/>
            <a:ext cx="6094413" cy="257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3613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noProof="0" smtClean="0"/>
              <a:t>单击此处编辑母版文本样式</a:t>
            </a:r>
          </a:p>
          <a:p>
            <a:pPr lvl="1"/>
            <a:r>
              <a:rPr lang="zh-CN" noProof="0" smtClean="0"/>
              <a:t>第二级</a:t>
            </a:r>
          </a:p>
          <a:p>
            <a:pPr lvl="2"/>
            <a:r>
              <a:rPr lang="zh-CN" noProof="0" smtClean="0"/>
              <a:t>第三级</a:t>
            </a:r>
          </a:p>
          <a:p>
            <a:pPr lvl="3"/>
            <a:r>
              <a:rPr lang="zh-CN" noProof="0" smtClean="0"/>
              <a:t>第四级</a:t>
            </a:r>
          </a:p>
          <a:p>
            <a:pPr lvl="4"/>
            <a:r>
              <a:rPr lang="zh-CN" noProof="0" smtClean="0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08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effectLst/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78425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pitchFamily="34" charset="0"/>
              </a:defRPr>
            </a:lvl1pPr>
          </a:lstStyle>
          <a:p>
            <a:pPr>
              <a:defRPr/>
            </a:pPr>
            <a:fld id="{19DB6C29-83FE-48CC-840B-F42204A8987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="" xmlns:p14="http://schemas.microsoft.com/office/powerpoint/2010/main" val="15222987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7413" cy="25701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DB6C29-83FE-48CC-840B-F42204A89879}" type="slidenum">
              <a:rPr lang="zh-CN" altLang="zh-CN" smtClean="0"/>
              <a:pPr>
                <a:defRPr/>
              </a:pPr>
              <a:t>18</a:t>
            </a:fld>
            <a:endParaRPr lang="zh-CN" altLang="zh-CN"/>
          </a:p>
        </p:txBody>
      </p:sp>
    </p:spTree>
    <p:extLst>
      <p:ext uri="{BB962C8B-B14F-4D97-AF65-F5344CB8AC3E}">
        <p14:creationId xmlns="" xmlns:p14="http://schemas.microsoft.com/office/powerpoint/2010/main" val="1574955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5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0A244-FE4B-4B88-8AAE-1CE8B763B842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A2094-B3FD-4AE7-92D4-CFAD5D46246A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EA54F-D205-4D10-9395-9C627D3AD78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FA6D2-FA66-4952-A114-6D09E3630DB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CE0CD-B411-4141-A134-99885CFC9FA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98C57-6909-453D-9658-81B88A407BE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1F659-4647-4F7E-AC62-9980992C5BE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44ADC-468C-4C71-AF52-D0C43D35C58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8D47C-402E-44D0-80F8-53A958ED686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91738-42CD-4943-A511-C16D7990E3F2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CAA61-42B0-42D5-9F2D-842D154366B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EBB98-286A-4F16-8C33-AAD682FFE0B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单圆角矩形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6" name="直角三角形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7" name="任意多边形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C37B9-6EB5-4DDD-9100-E422ECEDA3D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028" name="标题占位符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9" name="文本占位符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20DFAA74-E42A-4C95-A367-DC1F184FBB4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  <p:grpSp>
        <p:nvGrpSpPr>
          <p:cNvPr id="1033" name="组合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41" r:id="rId1"/>
    <p:sldLayoutId id="2147484132" r:id="rId2"/>
    <p:sldLayoutId id="2147484133" r:id="rId3"/>
    <p:sldLayoutId id="2147484134" r:id="rId4"/>
    <p:sldLayoutId id="2147484135" r:id="rId5"/>
    <p:sldLayoutId id="2147484136" r:id="rId6"/>
    <p:sldLayoutId id="2147484137" r:id="rId7"/>
    <p:sldLayoutId id="2147484138" r:id="rId8"/>
    <p:sldLayoutId id="2147484142" r:id="rId9"/>
    <p:sldLayoutId id="2147484139" r:id="rId10"/>
    <p:sldLayoutId id="2147484140" r:id="rId11"/>
    <p:sldLayoutId id="2147484143" r:id="rId12"/>
    <p:sldLayoutId id="2147484144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隶书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隶书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隶书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隶书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隶书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隶书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隶书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隶书" pitchFamily="49" charset="-122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1857364"/>
            <a:ext cx="7277100" cy="11144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rgbClr val="FFFF00"/>
                </a:solidFill>
                <a:latin typeface="方正魏碑简体" charset="-122"/>
                <a:ea typeface="方正魏碑简体" charset="-122"/>
              </a:rPr>
              <a:t>聊城大学档案工作培训</a:t>
            </a:r>
            <a:endParaRPr dirty="0">
              <a:solidFill>
                <a:srgbClr val="FFFF00"/>
              </a:solidFill>
              <a:latin typeface="方正魏碑简体" charset="-122"/>
              <a:ea typeface="方正魏碑简体" charset="-122"/>
            </a:endParaRPr>
          </a:p>
        </p:txBody>
      </p:sp>
      <p:sp>
        <p:nvSpPr>
          <p:cNvPr id="8195" name="副标题 5"/>
          <p:cNvSpPr>
            <a:spLocks noGrp="1"/>
          </p:cNvSpPr>
          <p:nvPr>
            <p:ph type="subTitle" idx="1"/>
          </p:nvPr>
        </p:nvSpPr>
        <p:spPr>
          <a:xfrm>
            <a:off x="3995738" y="4221163"/>
            <a:ext cx="2806700" cy="1200150"/>
          </a:xfrm>
        </p:spPr>
        <p:txBody>
          <a:bodyPr/>
          <a:lstStyle/>
          <a:p>
            <a:pPr marR="0" eaLnBrk="1" hangingPunct="1"/>
            <a:r>
              <a:rPr lang="zh-CN" smtClean="0"/>
              <a:t>聊城大学档案馆</a:t>
            </a:r>
          </a:p>
          <a:p>
            <a:pPr marR="0" eaLnBrk="1" hangingPunct="1"/>
            <a:r>
              <a:rPr lang="en-US" altLang="zh-CN" smtClean="0"/>
              <a:t>2018</a:t>
            </a:r>
            <a:r>
              <a:rPr lang="zh-CN" smtClean="0"/>
              <a:t>年</a:t>
            </a:r>
            <a:r>
              <a:rPr lang="en-US" altLang="zh-CN" smtClean="0"/>
              <a:t>3</a:t>
            </a:r>
            <a:r>
              <a:rPr lang="zh-CN" smtClean="0"/>
              <a:t>月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idx="1"/>
          </p:nvPr>
        </p:nvSpPr>
        <p:spPr>
          <a:xfrm>
            <a:off x="468313" y="404813"/>
            <a:ext cx="5461009" cy="88104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sz="40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5</a:t>
            </a:r>
            <a:r>
              <a:rPr lang="zh-CN" sz="40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、产品生产类（</a:t>
            </a:r>
            <a:r>
              <a:rPr lang="zh-CN" altLang="zh-CN" sz="40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CP</a:t>
            </a:r>
            <a:r>
              <a:rPr lang="zh-CN" sz="40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）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zh-CN" sz="3700" b="1" dirty="0" smtClean="0">
                <a:ea typeface="方正仿宋简体" pitchFamily="2" charset="-122"/>
              </a:rPr>
              <a:t>          </a:t>
            </a:r>
            <a:endParaRPr lang="zh-CN" sz="3800" b="1" dirty="0" smtClean="0">
              <a:solidFill>
                <a:srgbClr val="CC3300"/>
              </a:solidFill>
              <a:latin typeface="方正北魏楷书简体" pitchFamily="65" charset="-122"/>
              <a:ea typeface="方正北魏楷书简体" pitchFamily="65" charset="-122"/>
            </a:endParaRPr>
          </a:p>
        </p:txBody>
      </p:sp>
      <p:graphicFrame>
        <p:nvGraphicFramePr>
          <p:cNvPr id="4" name="Group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637206324"/>
              </p:ext>
            </p:extLst>
          </p:nvPr>
        </p:nvGraphicFramePr>
        <p:xfrm>
          <a:off x="2428860" y="2000240"/>
          <a:ext cx="5306569" cy="2286016"/>
        </p:xfrm>
        <a:graphic>
          <a:graphicData uri="http://schemas.openxmlformats.org/drawingml/2006/table">
            <a:tbl>
              <a:tblPr/>
              <a:tblGrid>
                <a:gridCol w="1928826"/>
                <a:gridCol w="3377743"/>
              </a:tblGrid>
              <a:tr h="6099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ea"/>
                          <a:ea typeface="+mn-ea"/>
                        </a:rPr>
                        <a:t>分类号</a:t>
                      </a:r>
                      <a:endParaRPr kumimoji="0" lang="zh-CN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ea"/>
                          <a:ea typeface="+mn-ea"/>
                        </a:rPr>
                        <a:t>类目</a:t>
                      </a:r>
                      <a:endParaRPr kumimoji="0" lang="zh-CN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</a:tr>
              <a:tr h="5581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ea"/>
                          <a:ea typeface="+mn-ea"/>
                        </a:rPr>
                        <a:t>CP11</a:t>
                      </a:r>
                      <a:endParaRPr kumimoji="0" lang="zh-CN" sz="3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B944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ea"/>
                          <a:ea typeface="+mn-ea"/>
                        </a:rPr>
                        <a:t>综合</a:t>
                      </a:r>
                      <a:endParaRPr kumimoji="0" lang="zh-CN" sz="3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B9445"/>
                    </a:solidFill>
                  </a:tcPr>
                </a:tc>
              </a:tr>
              <a:tr h="5598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ea"/>
                          <a:ea typeface="+mn-ea"/>
                        </a:rPr>
                        <a:t>CP12</a:t>
                      </a:r>
                      <a:endParaRPr kumimoji="0" lang="zh-CN" sz="3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ea"/>
                          <a:ea typeface="+mn-ea"/>
                        </a:rPr>
                        <a:t>产品</a:t>
                      </a:r>
                      <a:r>
                        <a:rPr kumimoji="0" lang="zh-CN" altLang="en-US" sz="3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ea"/>
                          <a:ea typeface="+mn-ea"/>
                        </a:rPr>
                        <a:t>生产项目</a:t>
                      </a:r>
                      <a:endParaRPr kumimoji="0" lang="zh-CN" sz="3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</a:tr>
              <a:tr h="5581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3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ea"/>
                          <a:ea typeface="+mn-ea"/>
                        </a:rPr>
                        <a:t>CP13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B944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ea"/>
                          <a:ea typeface="+mn-ea"/>
                        </a:rPr>
                        <a:t>科技开发实体</a:t>
                      </a:r>
                      <a:endParaRPr kumimoji="0" lang="zh-CN" sz="3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B944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idx="1"/>
          </p:nvPr>
        </p:nvSpPr>
        <p:spPr>
          <a:xfrm>
            <a:off x="458788" y="-80963"/>
            <a:ext cx="8505825" cy="122394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zh-CN" altLang="zh-CN" b="1" dirty="0" smtClean="0">
              <a:solidFill>
                <a:srgbClr val="FFFF00"/>
              </a:solidFill>
              <a:ea typeface="楷体_GB2312" pitchFamily="49" charset="-122"/>
              <a:sym typeface="Arial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6</a:t>
            </a:r>
            <a:r>
              <a:rPr 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、基建类</a:t>
            </a:r>
            <a:r>
              <a:rPr lang="zh-CN" alt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(JJ) 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zh-CN" altLang="zh-CN" b="1" dirty="0" smtClean="0">
              <a:ea typeface="方正仿宋简体" pitchFamily="2" charset="-122"/>
              <a:sym typeface="Arial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zh-CN" b="1" dirty="0" smtClean="0">
                <a:ea typeface="方正仿宋简体" pitchFamily="2" charset="-122"/>
                <a:sym typeface="Arial" charset="0"/>
              </a:rPr>
              <a:t>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zh-CN" sz="2800" b="1" dirty="0" smtClean="0">
                <a:solidFill>
                  <a:srgbClr val="CC3300"/>
                </a:solidFill>
                <a:latin typeface="方正北魏楷书简体" pitchFamily="65" charset="-122"/>
                <a:ea typeface="方正北魏楷书简体" pitchFamily="65" charset="-122"/>
              </a:rPr>
              <a:t>      </a:t>
            </a:r>
            <a:r>
              <a:rPr lang="zh-CN" altLang="zh-CN" sz="2800" b="1" dirty="0" smtClean="0">
                <a:solidFill>
                  <a:srgbClr val="FF6600"/>
                </a:solidFill>
                <a:latin typeface="方正北魏楷书简体" pitchFamily="65" charset="-122"/>
                <a:ea typeface="方正北魏楷书简体" pitchFamily="65" charset="-122"/>
              </a:rPr>
              <a:t>   </a:t>
            </a:r>
            <a:endParaRPr lang="zh-CN" altLang="zh-CN" sz="2800" dirty="0" smtClean="0"/>
          </a:p>
        </p:txBody>
      </p:sp>
      <p:graphicFrame>
        <p:nvGraphicFramePr>
          <p:cNvPr id="3" name="Group 3"/>
          <p:cNvGraphicFramePr>
            <a:graphicFrameLocks/>
          </p:cNvGraphicFramePr>
          <p:nvPr/>
        </p:nvGraphicFramePr>
        <p:xfrm>
          <a:off x="1357290" y="1571613"/>
          <a:ext cx="6215106" cy="3929090"/>
        </p:xfrm>
        <a:graphic>
          <a:graphicData uri="http://schemas.openxmlformats.org/drawingml/2006/table">
            <a:tbl>
              <a:tblPr/>
              <a:tblGrid>
                <a:gridCol w="2102149"/>
                <a:gridCol w="4112957"/>
              </a:tblGrid>
              <a:tr h="750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分类号</a:t>
                      </a:r>
                      <a:endParaRPr kumimoji="0" lang="zh-CN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类目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  <a:tr h="66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JJ11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综合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277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JJ12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单项</a:t>
                      </a:r>
                      <a:r>
                        <a:rPr kumimoji="0" lang="zh-CN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工程项目</a:t>
                      </a:r>
                      <a:r>
                        <a:rPr kumimoji="0" lang="en-US" altLang="zh-CN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1</a:t>
                      </a:r>
                      <a:endParaRPr kumimoji="0" lang="zh-CN" sz="3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sym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6277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JJ1</a:t>
                      </a:r>
                      <a:r>
                        <a:rPr kumimoji="0" lang="en-US" alt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3</a:t>
                      </a:r>
                      <a:endParaRPr kumimoji="0" lang="zh-CN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sym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单项</a:t>
                      </a:r>
                      <a:r>
                        <a:rPr kumimoji="0" lang="zh-CN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工程项目</a:t>
                      </a:r>
                      <a:r>
                        <a:rPr kumimoji="0" lang="en-US" altLang="zh-CN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2</a:t>
                      </a:r>
                      <a:endParaRPr kumimoji="0" lang="zh-CN" sz="3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sym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277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JJ1</a:t>
                      </a:r>
                      <a:r>
                        <a:rPr kumimoji="0" lang="en-US" alt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4</a:t>
                      </a:r>
                      <a:endParaRPr kumimoji="0" lang="zh-CN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sym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单项</a:t>
                      </a:r>
                      <a:r>
                        <a:rPr kumimoji="0" lang="zh-CN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工程项目</a:t>
                      </a:r>
                      <a:r>
                        <a:rPr kumimoji="0" lang="en-US" altLang="zh-CN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3</a:t>
                      </a:r>
                      <a:endParaRPr kumimoji="0" lang="zh-CN" sz="3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sym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6277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……</a:t>
                      </a:r>
                      <a:endParaRPr kumimoji="0" lang="zh-CN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sym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……</a:t>
                      </a:r>
                      <a:endParaRPr kumimoji="0" lang="zh-CN" sz="3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sym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46038"/>
            <a:ext cx="8229600" cy="123982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zh-CN" altLang="zh-CN" sz="4000" b="1" dirty="0" smtClean="0">
              <a:solidFill>
                <a:srgbClr val="FFFF00"/>
              </a:solidFill>
              <a:ea typeface="楷体_GB2312" pitchFamily="49" charset="-122"/>
              <a:sym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7</a:t>
            </a:r>
            <a:r>
              <a:rPr 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、设备类（</a:t>
            </a:r>
            <a:r>
              <a:rPr lang="zh-CN" alt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SB</a:t>
            </a:r>
            <a:r>
              <a:rPr 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）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b="1" dirty="0" smtClean="0">
                <a:ea typeface="方正仿宋简体" pitchFamily="2" charset="-122"/>
              </a:rPr>
              <a:t>          </a:t>
            </a:r>
            <a:endParaRPr lang="zh-CN" b="1" dirty="0" smtClean="0">
              <a:ea typeface="方正仿宋简体" pitchFamily="2" charset="-122"/>
            </a:endParaRPr>
          </a:p>
          <a:p>
            <a:pPr eaLnBrk="1" hangingPunct="1">
              <a:lnSpc>
                <a:spcPct val="120000"/>
              </a:lnSpc>
              <a:buFontTx/>
              <a:buNone/>
            </a:pPr>
            <a:endParaRPr lang="zh-CN" altLang="zh-CN" b="1" dirty="0" smtClean="0">
              <a:ea typeface="方正仿宋简体" pitchFamily="2" charset="-122"/>
            </a:endParaRP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zh-CN" sz="3400" b="1" dirty="0" smtClean="0">
                <a:solidFill>
                  <a:srgbClr val="CC3300"/>
                </a:solidFill>
                <a:latin typeface="方正北魏楷书简体" pitchFamily="65" charset="-122"/>
                <a:ea typeface="方正北魏楷书简体" pitchFamily="65" charset="-122"/>
              </a:rPr>
              <a:t>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zh-CN" b="1" dirty="0" smtClean="0">
                <a:solidFill>
                  <a:srgbClr val="CC3300"/>
                </a:solidFill>
                <a:latin typeface="方正北魏楷书简体" pitchFamily="65" charset="-122"/>
                <a:ea typeface="方正北魏楷书简体" pitchFamily="65" charset="-122"/>
              </a:rPr>
              <a:t>          </a:t>
            </a:r>
          </a:p>
        </p:txBody>
      </p:sp>
      <p:graphicFrame>
        <p:nvGraphicFramePr>
          <p:cNvPr id="4" name="Group 4"/>
          <p:cNvGraphicFramePr>
            <a:graphicFrameLocks/>
          </p:cNvGraphicFramePr>
          <p:nvPr/>
        </p:nvGraphicFramePr>
        <p:xfrm>
          <a:off x="1643042" y="1928802"/>
          <a:ext cx="5876949" cy="3368690"/>
        </p:xfrm>
        <a:graphic>
          <a:graphicData uri="http://schemas.openxmlformats.org/drawingml/2006/table">
            <a:tbl>
              <a:tblPr/>
              <a:tblGrid>
                <a:gridCol w="2286016"/>
                <a:gridCol w="3590933"/>
              </a:tblGrid>
              <a:tr h="673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分类号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类目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504D"/>
                    </a:solidFill>
                  </a:tcPr>
                </a:tc>
              </a:tr>
              <a:tr h="673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SB11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综合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673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SB12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办公</a:t>
                      </a:r>
                      <a:r>
                        <a:rPr kumimoji="0" lang="zh-CN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设备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673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SB1</a:t>
                      </a:r>
                      <a:r>
                        <a:rPr kumimoji="0" lang="en-US" alt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endParaRPr kumimoji="0" lang="zh-CN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教学科研设备</a:t>
                      </a:r>
                      <a:endParaRPr kumimoji="0" lang="zh-CN" sz="3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673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SB1</a:t>
                      </a:r>
                      <a:r>
                        <a:rPr kumimoji="0" lang="en-US" alt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  <a:endParaRPr kumimoji="0" lang="zh-CN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其他</a:t>
                      </a:r>
                      <a:r>
                        <a:rPr kumimoji="0" lang="zh-CN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设备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404813"/>
            <a:ext cx="4603753" cy="8810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8</a:t>
            </a:r>
            <a:r>
              <a:rPr 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、出版物类（</a:t>
            </a:r>
            <a:r>
              <a:rPr lang="zh-CN" alt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CB</a:t>
            </a:r>
            <a:r>
              <a:rPr 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）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zh-CN" sz="1600" b="1" dirty="0" smtClean="0">
                <a:ea typeface="方正仿宋简体" pitchFamily="2" charset="-122"/>
              </a:rPr>
              <a:t>         </a:t>
            </a:r>
            <a:r>
              <a:rPr lang="zh-CN" altLang="zh-CN" sz="2800" b="1" dirty="0" smtClean="0">
                <a:ea typeface="方正仿宋简体" pitchFamily="2" charset="-122"/>
              </a:rPr>
              <a:t>   </a:t>
            </a:r>
            <a:endParaRPr lang="zh-CN" altLang="zh-CN" sz="2100" b="1" dirty="0" smtClean="0">
              <a:ea typeface="方正仿宋简体" pitchFamily="2" charset="-122"/>
              <a:sym typeface="Arial" charset="0"/>
            </a:endParaRPr>
          </a:p>
          <a:p>
            <a:pPr eaLnBrk="1" hangingPunct="1">
              <a:buFontTx/>
              <a:buNone/>
            </a:pPr>
            <a:r>
              <a:rPr lang="zh-CN" altLang="zh-CN" sz="2100" b="1" dirty="0" smtClean="0">
                <a:ea typeface="方正仿宋简体" pitchFamily="2" charset="-122"/>
                <a:sym typeface="Arial" charset="0"/>
              </a:rPr>
              <a:t>            </a:t>
            </a:r>
          </a:p>
          <a:p>
            <a:pPr eaLnBrk="1" hangingPunct="1">
              <a:buFontTx/>
              <a:buNone/>
            </a:pPr>
            <a:r>
              <a:rPr lang="zh-CN" altLang="zh-CN" sz="2100" b="1" dirty="0" smtClean="0">
                <a:ea typeface="方正仿宋简体" pitchFamily="2" charset="-122"/>
                <a:sym typeface="Arial" charset="0"/>
              </a:rPr>
              <a:t> </a:t>
            </a:r>
          </a:p>
        </p:txBody>
      </p:sp>
      <p:graphicFrame>
        <p:nvGraphicFramePr>
          <p:cNvPr id="3" name="Group 3"/>
          <p:cNvGraphicFramePr>
            <a:graphicFrameLocks noGrp="1"/>
          </p:cNvGraphicFramePr>
          <p:nvPr>
            <p:ph sz="half" idx="2"/>
          </p:nvPr>
        </p:nvGraphicFramePr>
        <p:xfrm>
          <a:off x="1928794" y="1857364"/>
          <a:ext cx="5429288" cy="2786083"/>
        </p:xfrm>
        <a:graphic>
          <a:graphicData uri="http://schemas.openxmlformats.org/drawingml/2006/table">
            <a:tbl>
              <a:tblPr/>
              <a:tblGrid>
                <a:gridCol w="2063087"/>
                <a:gridCol w="3366201"/>
              </a:tblGrid>
              <a:tr h="6960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分类号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类目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</a:tr>
              <a:tr h="6960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CB11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综合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</a:tr>
              <a:tr h="6980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CB12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校</a:t>
                      </a:r>
                      <a:r>
                        <a:rPr kumimoji="0" lang="zh-CN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报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</a:tr>
              <a:tr h="6960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CB13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刊物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0075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zh-CN" b="1" dirty="0" smtClean="0">
                <a:ea typeface="方正仿宋简体" pitchFamily="2" charset="-122"/>
                <a:sym typeface="Arial" charset="0"/>
              </a:rPr>
              <a:t>           </a:t>
            </a:r>
            <a:endParaRPr lang="zh-CN" b="1" dirty="0" smtClean="0">
              <a:ea typeface="方正仿宋简体" pitchFamily="2" charset="-122"/>
              <a:sym typeface="Arial" charset="0"/>
            </a:endParaRPr>
          </a:p>
          <a:p>
            <a:pPr eaLnBrk="1" hangingPunct="1">
              <a:buFontTx/>
              <a:buNone/>
            </a:pPr>
            <a:endParaRPr lang="zh-CN" altLang="zh-CN" b="1" dirty="0" smtClean="0">
              <a:ea typeface="方正仿宋简体" pitchFamily="2" charset="-122"/>
              <a:sym typeface="Arial" charset="0"/>
            </a:endParaRPr>
          </a:p>
          <a:p>
            <a:pPr eaLnBrk="1" hangingPunct="1"/>
            <a:endParaRPr lang="zh-CN" altLang="zh-CN" b="1" dirty="0" smtClean="0">
              <a:ea typeface="方正仿宋简体" pitchFamily="2" charset="-122"/>
              <a:sym typeface="Arial" charset="0"/>
            </a:endParaRPr>
          </a:p>
        </p:txBody>
      </p:sp>
      <p:graphicFrame>
        <p:nvGraphicFramePr>
          <p:cNvPr id="61443" name="Group 3"/>
          <p:cNvGraphicFramePr>
            <a:graphicFrameLocks noGrp="1"/>
          </p:cNvGraphicFramePr>
          <p:nvPr>
            <p:ph sz="half" idx="2"/>
          </p:nvPr>
        </p:nvGraphicFramePr>
        <p:xfrm>
          <a:off x="1643042" y="1928802"/>
          <a:ext cx="6072230" cy="3571899"/>
        </p:xfrm>
        <a:graphic>
          <a:graphicData uri="http://schemas.openxmlformats.org/drawingml/2006/table">
            <a:tbl>
              <a:tblPr/>
              <a:tblGrid>
                <a:gridCol w="2626416"/>
                <a:gridCol w="3445814"/>
              </a:tblGrid>
              <a:tr h="5956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分类号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类目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  <a:tr h="5956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WS11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综合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  <a:tr h="5956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WS12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出国（境）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5956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WS13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来校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  <a:tr h="5956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WS14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国际合作与会议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593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WS15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外国留学生工作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714348" y="428604"/>
            <a:ext cx="4929222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4400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9</a:t>
            </a:r>
            <a:r>
              <a:rPr lang="zh-CN" altLang="en-US" sz="4400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、外事类（</a:t>
            </a:r>
            <a:r>
              <a:rPr lang="zh-CN" altLang="zh-CN" sz="4400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WS</a:t>
            </a:r>
            <a:r>
              <a:rPr lang="zh-CN" altLang="en-US" sz="4400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285720" y="214290"/>
            <a:ext cx="4000496" cy="785794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  10</a:t>
            </a:r>
            <a:r>
              <a:rPr 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、教学类（</a:t>
            </a:r>
            <a:r>
              <a:rPr lang="zh-CN" alt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JX</a:t>
            </a:r>
            <a:r>
              <a:rPr 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）</a:t>
            </a:r>
            <a:endParaRPr lang="zh-CN" altLang="zh-CN" sz="4000" b="1" dirty="0" smtClean="0">
              <a:solidFill>
                <a:srgbClr val="FFFF00"/>
              </a:solidFill>
              <a:ea typeface="楷体_GB2312" pitchFamily="49" charset="-122"/>
              <a:sym typeface="Arial" charset="0"/>
            </a:endParaRP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zh-CN" sz="2400" b="1" dirty="0" smtClean="0">
                <a:ea typeface="方正仿宋简体" pitchFamily="2" charset="-122"/>
              </a:rPr>
              <a:t>    </a:t>
            </a:r>
            <a:r>
              <a:rPr lang="zh-CN" altLang="zh-CN" b="1" dirty="0" smtClean="0">
                <a:ea typeface="方正仿宋简体" pitchFamily="2" charset="-122"/>
              </a:rPr>
              <a:t>       </a:t>
            </a:r>
            <a:endParaRPr lang="zh-CN" b="1" dirty="0" smtClean="0">
              <a:ea typeface="方正仿宋简体" pitchFamily="2" charset="-122"/>
              <a:sym typeface="Arial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zh-CN" altLang="zh-CN" sz="3600" b="1" dirty="0" smtClean="0">
              <a:ea typeface="方正仿宋简体" pitchFamily="2" charset="-122"/>
            </a:endParaRPr>
          </a:p>
        </p:txBody>
      </p:sp>
      <p:graphicFrame>
        <p:nvGraphicFramePr>
          <p:cNvPr id="4" name="Group 3"/>
          <p:cNvGraphicFramePr>
            <a:graphicFrameLocks noGrp="1"/>
          </p:cNvGraphicFramePr>
          <p:nvPr/>
        </p:nvGraphicFramePr>
        <p:xfrm>
          <a:off x="571472" y="1285860"/>
          <a:ext cx="4429155" cy="5087755"/>
        </p:xfrm>
        <a:graphic>
          <a:graphicData uri="http://schemas.openxmlformats.org/drawingml/2006/table">
            <a:tbl>
              <a:tblPr/>
              <a:tblGrid>
                <a:gridCol w="1428760"/>
                <a:gridCol w="3000395"/>
              </a:tblGrid>
              <a:tr h="5958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分类号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类目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</a:tr>
              <a:tr h="5521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JX11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教学综合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</a:tr>
              <a:tr h="5543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JX12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学科与实验室建设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521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JX13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招生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*</a:t>
                      </a:r>
                      <a:endParaRPr kumimoji="0" 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</a:tr>
              <a:tr h="5521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JX14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学籍管理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*</a:t>
                      </a:r>
                      <a:endParaRPr kumimoji="0" 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222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JX15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课堂教学与教学实践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</a:tr>
              <a:tr h="5521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JX16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学位工作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543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JX17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毕业生工作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</a:tr>
              <a:tr h="5521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JX18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教材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Group 3"/>
          <p:cNvGraphicFramePr>
            <a:graphicFrameLocks noGrp="1"/>
          </p:cNvGraphicFramePr>
          <p:nvPr/>
        </p:nvGraphicFramePr>
        <p:xfrm>
          <a:off x="5214942" y="642918"/>
          <a:ext cx="3429024" cy="2254564"/>
        </p:xfrm>
        <a:graphic>
          <a:graphicData uri="http://schemas.openxmlformats.org/drawingml/2006/table">
            <a:tbl>
              <a:tblPr/>
              <a:tblGrid>
                <a:gridCol w="1344715"/>
                <a:gridCol w="2084309"/>
              </a:tblGrid>
              <a:tr h="5958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分类号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类目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</a:tr>
              <a:tr h="5521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JX1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311</a:t>
                      </a:r>
                      <a:endParaRPr kumimoji="0" 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招生</a:t>
                      </a: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综合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</a:tr>
              <a:tr h="5543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JX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13</a:t>
                      </a: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招生录取</a:t>
                      </a:r>
                      <a:endParaRPr kumimoji="0" 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521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JX13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13</a:t>
                      </a:r>
                      <a:endParaRPr kumimoji="0" 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入学通知书</a:t>
                      </a:r>
                      <a:endParaRPr kumimoji="0" 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Group 3"/>
          <p:cNvGraphicFramePr>
            <a:graphicFrameLocks noGrp="1"/>
          </p:cNvGraphicFramePr>
          <p:nvPr/>
        </p:nvGraphicFramePr>
        <p:xfrm>
          <a:off x="5214942" y="3143248"/>
          <a:ext cx="3429024" cy="3262057"/>
        </p:xfrm>
        <a:graphic>
          <a:graphicData uri="http://schemas.openxmlformats.org/drawingml/2006/table">
            <a:tbl>
              <a:tblPr/>
              <a:tblGrid>
                <a:gridCol w="1210244"/>
                <a:gridCol w="2218780"/>
              </a:tblGrid>
              <a:tr h="5000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分类号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类目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</a:tr>
              <a:tr h="551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JX1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411</a:t>
                      </a:r>
                      <a:endParaRPr kumimoji="0" 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学籍管理综合</a:t>
                      </a:r>
                      <a:endParaRPr kumimoji="0" 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</a:tr>
              <a:tr h="5541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JX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14</a:t>
                      </a: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研究生</a:t>
                      </a:r>
                      <a:endParaRPr kumimoji="0" 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51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JX1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413</a:t>
                      </a:r>
                      <a:endParaRPr kumimoji="0" 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本专科生</a:t>
                      </a:r>
                      <a:endParaRPr kumimoji="0" 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</a:tr>
              <a:tr h="551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JX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14</a:t>
                      </a: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  <a:endParaRPr kumimoji="0" 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成人教育学生</a:t>
                      </a:r>
                      <a:endParaRPr kumimoji="0" 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</a:tr>
              <a:tr h="551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JX1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415</a:t>
                      </a:r>
                      <a:endParaRPr kumimoji="0" 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学生奖惩</a:t>
                      </a:r>
                      <a:endParaRPr kumimoji="0" 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596" y="357166"/>
            <a:ext cx="4114799" cy="7318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zh-CN" altLang="zh-CN" sz="40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1</a:t>
            </a:r>
            <a:r>
              <a:rPr lang="en-US" altLang="zh-CN" sz="40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1</a:t>
            </a:r>
            <a:r>
              <a:rPr lang="zh-CN" altLang="zh-CN" sz="40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、声像类（SX）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zh-CN" sz="4000" dirty="0" smtClean="0"/>
              <a:t>         </a:t>
            </a:r>
            <a:r>
              <a:rPr lang="zh-CN" altLang="zh-CN" dirty="0" smtClean="0"/>
              <a:t> </a:t>
            </a:r>
            <a:endParaRPr lang="zh-CN" b="1" dirty="0" smtClean="0">
              <a:ea typeface="方正仿宋简体" pitchFamily="2" charset="-122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zh-CN" b="1" dirty="0" smtClean="0">
              <a:ea typeface="方正仿宋简体" pitchFamily="2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zh-CN" b="1" dirty="0" smtClean="0">
              <a:ea typeface="方正仿宋简体" pitchFamily="2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zh-CN" altLang="zh-CN" b="1" dirty="0" smtClean="0">
              <a:ea typeface="方正仿宋简体" pitchFamily="2" charset="-122"/>
            </a:endParaRPr>
          </a:p>
        </p:txBody>
      </p:sp>
      <p:graphicFrame>
        <p:nvGraphicFramePr>
          <p:cNvPr id="3" name="Group 3"/>
          <p:cNvGraphicFramePr>
            <a:graphicFrameLocks/>
          </p:cNvGraphicFramePr>
          <p:nvPr/>
        </p:nvGraphicFramePr>
        <p:xfrm>
          <a:off x="1428728" y="1214422"/>
          <a:ext cx="6286544" cy="5361993"/>
        </p:xfrm>
        <a:graphic>
          <a:graphicData uri="http://schemas.openxmlformats.org/drawingml/2006/table">
            <a:tbl>
              <a:tblPr/>
              <a:tblGrid>
                <a:gridCol w="1732007"/>
                <a:gridCol w="4554537"/>
              </a:tblGrid>
              <a:tr h="6032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分类号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类目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594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SX12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照片</a:t>
                      </a:r>
                      <a:r>
                        <a:rPr kumimoji="0" lang="zh-CN" altLang="en-US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（数码、纸质）</a:t>
                      </a:r>
                      <a:endParaRPr kumimoji="0" lang="zh-CN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sym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</a:tr>
              <a:tr h="5955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SX13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录音带</a:t>
                      </a:r>
                      <a:r>
                        <a:rPr kumimoji="0" lang="zh-CN" altLang="en-US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（音频资料）</a:t>
                      </a:r>
                      <a:endParaRPr kumimoji="0" lang="zh-CN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sym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</a:tr>
              <a:tr h="594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SX14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录像带</a:t>
                      </a:r>
                      <a:r>
                        <a:rPr kumimoji="0" lang="zh-CN" altLang="en-US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（</a:t>
                      </a:r>
                      <a:r>
                        <a:rPr kumimoji="0" lang="en-US" alt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《</a:t>
                      </a:r>
                      <a:r>
                        <a:rPr kumimoji="0" lang="zh-CN" altLang="en-US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一周新闻</a:t>
                      </a:r>
                      <a:r>
                        <a:rPr kumimoji="0" lang="en-US" alt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》</a:t>
                      </a:r>
                      <a:r>
                        <a:rPr kumimoji="0" lang="zh-CN" altLang="en-US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）</a:t>
                      </a:r>
                      <a:endParaRPr kumimoji="0" lang="zh-CN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sym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</a:tr>
              <a:tr h="5955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SX15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幻灯片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</a:tr>
              <a:tr h="594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SX16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磁盘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</a:tr>
              <a:tr h="594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SX17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影视胶片</a:t>
                      </a:r>
                      <a:r>
                        <a:rPr kumimoji="0" lang="zh-CN" altLang="en-US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（视频资料）</a:t>
                      </a:r>
                      <a:endParaRPr kumimoji="0" lang="zh-CN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sym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</a:tr>
              <a:tr h="5955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SX18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缩微胶片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</a:tr>
              <a:tr h="594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SX19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光盘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500063" y="285750"/>
            <a:ext cx="4143375" cy="785796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12</a:t>
            </a:r>
            <a:r>
              <a:rPr 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、</a:t>
            </a:r>
            <a:r>
              <a:rPr lang="zh-CN" alt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 </a:t>
            </a:r>
            <a:r>
              <a:rPr 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实物类</a:t>
            </a:r>
            <a:r>
              <a:rPr lang="zh-CN" altLang="en-US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（</a:t>
            </a:r>
            <a:r>
              <a:rPr lang="zh-CN" alt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SW</a:t>
            </a:r>
            <a:r>
              <a:rPr lang="zh-CN" altLang="en-US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）</a:t>
            </a:r>
            <a:r>
              <a:rPr lang="zh-CN" altLang="zh-CN" sz="4000" b="1" dirty="0" smtClean="0">
                <a:ea typeface="方正仿宋简体" pitchFamily="2" charset="-122"/>
                <a:sym typeface="Arial" charset="0"/>
              </a:rPr>
              <a:t>      </a:t>
            </a:r>
            <a:r>
              <a:rPr lang="zh-CN" altLang="zh-CN" b="1" dirty="0" smtClean="0">
                <a:ea typeface="方正仿宋简体" pitchFamily="2" charset="-122"/>
                <a:sym typeface="Arial" charset="0"/>
              </a:rPr>
              <a:t> </a:t>
            </a:r>
            <a:endParaRPr lang="zh-CN" b="1" dirty="0" smtClean="0">
              <a:ea typeface="方正仿宋简体" pitchFamily="2" charset="-122"/>
              <a:sym typeface="Arial" charset="0"/>
            </a:endParaRPr>
          </a:p>
          <a:p>
            <a:pPr eaLnBrk="1" hangingPunct="1">
              <a:buFontTx/>
              <a:buNone/>
            </a:pPr>
            <a:endParaRPr lang="zh-CN" altLang="zh-CN" b="1" dirty="0" smtClean="0">
              <a:ea typeface="方正仿宋简体" pitchFamily="2" charset="-122"/>
            </a:endParaRPr>
          </a:p>
        </p:txBody>
      </p:sp>
      <p:graphicFrame>
        <p:nvGraphicFramePr>
          <p:cNvPr id="3" name="Group 3"/>
          <p:cNvGraphicFramePr>
            <a:graphicFrameLocks/>
          </p:cNvGraphicFramePr>
          <p:nvPr/>
        </p:nvGraphicFramePr>
        <p:xfrm>
          <a:off x="714348" y="1471518"/>
          <a:ext cx="7858180" cy="4846320"/>
        </p:xfrm>
        <a:graphic>
          <a:graphicData uri="http://schemas.openxmlformats.org/drawingml/2006/table">
            <a:tbl>
              <a:tblPr/>
              <a:tblGrid>
                <a:gridCol w="1571636"/>
                <a:gridCol w="6286544"/>
              </a:tblGrid>
              <a:tr h="5117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分类号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类目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504D"/>
                    </a:solidFill>
                  </a:tcPr>
                </a:tc>
              </a:tr>
              <a:tr h="5457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000" b="1" kern="12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  <a:sym typeface="Arial" charset="0"/>
                        </a:rPr>
                        <a:t>SW12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000" b="1" kern="12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  <a:sym typeface="Arial" pitchFamily="34" charset="0"/>
                        </a:rPr>
                        <a:t>证书类（</a:t>
                      </a:r>
                      <a:r>
                        <a:rPr kumimoji="0" lang="zh-CN" sz="3000" b="1" kern="12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  <a:sym typeface="Arial" pitchFamily="34" charset="0"/>
                        </a:rPr>
                        <a:t>奖状、荣誉证书</a:t>
                      </a:r>
                      <a:r>
                        <a:rPr kumimoji="0" lang="zh-CN" altLang="en-US" sz="3000" b="1" kern="12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  <a:sym typeface="Arial" pitchFamily="34" charset="0"/>
                        </a:rPr>
                        <a:t>）</a:t>
                      </a:r>
                      <a:endParaRPr kumimoji="0" lang="zh-CN" sz="3000" b="1" kern="1200" dirty="0" smtClean="0">
                        <a:solidFill>
                          <a:schemeClr val="bg1"/>
                        </a:solidFill>
                        <a:latin typeface="+mn-ea"/>
                        <a:ea typeface="+mn-ea"/>
                        <a:cs typeface="+mn-cs"/>
                        <a:sym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457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000" b="1" kern="12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  <a:sym typeface="Arial" charset="0"/>
                        </a:rPr>
                        <a:t>SW13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000" b="1" kern="12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  <a:sym typeface="Arial" pitchFamily="34" charset="0"/>
                        </a:rPr>
                        <a:t>牌匾类（校牌、匾额、</a:t>
                      </a:r>
                      <a:r>
                        <a:rPr kumimoji="0" lang="zh-CN" sz="3000" b="1" kern="12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  <a:sym typeface="Arial" pitchFamily="34" charset="0"/>
                        </a:rPr>
                        <a:t>奖杯、奖牌、</a:t>
                      </a:r>
                      <a:r>
                        <a:rPr kumimoji="0" lang="zh-CN" altLang="en-US" sz="3000" b="1" kern="12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  <a:sym typeface="Arial" pitchFamily="34" charset="0"/>
                        </a:rPr>
                        <a:t>奖章）</a:t>
                      </a:r>
                      <a:endParaRPr kumimoji="0" lang="zh-CN" sz="3000" b="1" kern="1200" dirty="0" smtClean="0">
                        <a:solidFill>
                          <a:schemeClr val="bg1"/>
                        </a:solidFill>
                        <a:latin typeface="+mn-ea"/>
                        <a:ea typeface="+mn-ea"/>
                        <a:cs typeface="+mn-cs"/>
                        <a:sym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457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000" b="1" kern="12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  <a:sym typeface="Arial" charset="0"/>
                        </a:rPr>
                        <a:t>SW14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000" b="1" kern="12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  <a:sym typeface="Arial" pitchFamily="34" charset="0"/>
                        </a:rPr>
                        <a:t>锦旗类（锦旗、条幅）</a:t>
                      </a:r>
                      <a:endParaRPr kumimoji="0" lang="zh-CN" sz="3000" b="1" kern="1200" dirty="0" smtClean="0">
                        <a:solidFill>
                          <a:schemeClr val="bg1"/>
                        </a:solidFill>
                        <a:latin typeface="+mn-ea"/>
                        <a:ea typeface="+mn-ea"/>
                        <a:cs typeface="+mn-cs"/>
                        <a:sym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457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000" b="1" kern="120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  <a:sym typeface="Arial" charset="0"/>
                        </a:rPr>
                        <a:t>SW15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000" b="1" kern="12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  <a:sym typeface="Arial" pitchFamily="34" charset="0"/>
                        </a:rPr>
                        <a:t>印章类</a:t>
                      </a:r>
                      <a:endParaRPr kumimoji="0" lang="zh-CN" sz="3000" b="1" kern="1200" dirty="0" smtClean="0">
                        <a:solidFill>
                          <a:schemeClr val="bg1"/>
                        </a:solidFill>
                        <a:latin typeface="+mn-ea"/>
                        <a:ea typeface="+mn-ea"/>
                        <a:cs typeface="+mn-cs"/>
                        <a:sym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457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000" b="1" kern="12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  <a:sym typeface="Arial" charset="0"/>
                        </a:rPr>
                        <a:t>SW16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000" b="1" kern="12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  <a:sym typeface="Arial" pitchFamily="34" charset="0"/>
                        </a:rPr>
                        <a:t>书画类（题词、书画）</a:t>
                      </a:r>
                      <a:endParaRPr kumimoji="0" lang="zh-CN" sz="3000" b="1" kern="1200" dirty="0" smtClean="0">
                        <a:solidFill>
                          <a:schemeClr val="bg1"/>
                        </a:solidFill>
                        <a:latin typeface="+mn-ea"/>
                        <a:ea typeface="+mn-ea"/>
                        <a:cs typeface="+mn-cs"/>
                        <a:sym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457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000" b="1" kern="12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  <a:sym typeface="Arial" charset="0"/>
                        </a:rPr>
                        <a:t>SW17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3000" b="1" kern="12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  <a:sym typeface="Arial" pitchFamily="34" charset="0"/>
                        </a:rPr>
                        <a:t>纪念品类</a:t>
                      </a:r>
                      <a:endParaRPr kumimoji="0" lang="zh-CN" sz="3000" b="1" kern="1200" dirty="0" smtClean="0">
                        <a:solidFill>
                          <a:schemeClr val="bg1"/>
                        </a:solidFill>
                        <a:latin typeface="+mn-ea"/>
                        <a:ea typeface="+mn-ea"/>
                        <a:cs typeface="+mn-cs"/>
                        <a:sym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285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zh-CN" sz="3000" b="1" kern="12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  <a:sym typeface="Arial" charset="0"/>
                        </a:rPr>
                        <a:t>SW1</a:t>
                      </a:r>
                      <a:r>
                        <a:rPr kumimoji="0" lang="en-US" altLang="zh-CN" sz="3000" b="1" kern="12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  <a:sym typeface="Arial" charset="0"/>
                        </a:rPr>
                        <a:t>8</a:t>
                      </a:r>
                      <a:endParaRPr kumimoji="0" lang="zh-CN" altLang="zh-CN" sz="3000" b="1" kern="1200" dirty="0" smtClean="0">
                        <a:solidFill>
                          <a:schemeClr val="bg1"/>
                        </a:solidFill>
                        <a:latin typeface="+mn-ea"/>
                        <a:ea typeface="+mn-ea"/>
                        <a:cs typeface="+mn-cs"/>
                        <a:sym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3000" b="1" kern="12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  <a:sym typeface="Arial" pitchFamily="34" charset="0"/>
                        </a:rPr>
                        <a:t>其他</a:t>
                      </a:r>
                      <a:endParaRPr kumimoji="0" lang="zh-CN" altLang="zh-CN" sz="3000" b="1" kern="1200" dirty="0" smtClean="0">
                        <a:solidFill>
                          <a:schemeClr val="bg1"/>
                        </a:solidFill>
                        <a:latin typeface="+mn-ea"/>
                        <a:ea typeface="+mn-ea"/>
                        <a:cs typeface="+mn-cs"/>
                        <a:sym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214290"/>
            <a:ext cx="6500858" cy="100013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>
                <a:solidFill>
                  <a:schemeClr val="accent4"/>
                </a:solidFill>
              </a:rPr>
              <a:t> </a:t>
            </a:r>
            <a:r>
              <a:rPr lang="zh-CN" altLang="en-US" dirty="0" smtClean="0">
                <a:solidFill>
                  <a:srgbClr val="66FFFF"/>
                </a:solidFill>
              </a:rPr>
              <a:t>第二部分</a:t>
            </a:r>
            <a:r>
              <a:rPr dirty="0" smtClean="0">
                <a:solidFill>
                  <a:srgbClr val="66FFFF"/>
                </a:solidFill>
              </a:rPr>
              <a:t>     </a:t>
            </a:r>
            <a:r>
              <a:rPr lang="zh-CN" altLang="en-US" dirty="0" smtClean="0">
                <a:solidFill>
                  <a:srgbClr val="66FFFF"/>
                </a:solidFill>
              </a:rPr>
              <a:t>档案整理</a:t>
            </a:r>
            <a:endParaRPr dirty="0">
              <a:solidFill>
                <a:srgbClr val="66FFFF"/>
              </a:solidFill>
              <a:sym typeface="Arial" pitchFamily="34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643050"/>
            <a:ext cx="8229600" cy="4389437"/>
          </a:xfrm>
        </p:spPr>
        <p:txBody>
          <a:bodyPr/>
          <a:lstStyle/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zh-CN" sz="2400" b="1" dirty="0" smtClean="0">
                <a:ea typeface="方正仿宋简体" pitchFamily="2" charset="-122"/>
              </a:rPr>
              <a:t> </a:t>
            </a:r>
            <a:r>
              <a:rPr lang="zh-CN" altLang="zh-CN" sz="2800" b="1" dirty="0" smtClean="0">
                <a:solidFill>
                  <a:srgbClr val="FFFF00"/>
                </a:solidFill>
                <a:latin typeface="方正北魏楷书简体" pitchFamily="65" charset="-122"/>
                <a:ea typeface="方正北魏楷书简体" pitchFamily="65" charset="-122"/>
                <a:sym typeface="Arial" charset="0"/>
              </a:rPr>
              <a:t> </a:t>
            </a:r>
            <a:r>
              <a:rPr lang="en-US" altLang="zh-CN" sz="2800" b="1" dirty="0" smtClean="0">
                <a:solidFill>
                  <a:srgbClr val="FFFF00"/>
                </a:solidFill>
                <a:latin typeface="方正北魏楷书简体" pitchFamily="65" charset="-122"/>
                <a:ea typeface="方正北魏楷书简体" pitchFamily="65" charset="-122"/>
                <a:sym typeface="Arial" charset="0"/>
              </a:rPr>
              <a:t>1</a:t>
            </a:r>
            <a:r>
              <a:rPr lang="zh-CN" altLang="en-US" sz="2800" b="1" dirty="0" smtClean="0">
                <a:solidFill>
                  <a:srgbClr val="FFFF00"/>
                </a:solidFill>
                <a:latin typeface="方正北魏楷书简体" pitchFamily="65" charset="-122"/>
                <a:ea typeface="方正北魏楷书简体" pitchFamily="65" charset="-122"/>
                <a:sym typeface="Arial" charset="0"/>
              </a:rPr>
              <a:t>、</a:t>
            </a:r>
            <a:r>
              <a:rPr lang="zh-CN" altLang="zh-CN" sz="2800" b="1" dirty="0" smtClean="0">
                <a:solidFill>
                  <a:srgbClr val="FFFF00"/>
                </a:solidFill>
                <a:latin typeface="方正北魏楷书简体" pitchFamily="65" charset="-122"/>
                <a:ea typeface="方正北魏楷书简体" pitchFamily="65" charset="-122"/>
                <a:sym typeface="Arial" charset="0"/>
              </a:rPr>
              <a:t>《</a:t>
            </a:r>
            <a:r>
              <a:rPr lang="zh-CN" altLang="en-US" sz="2800" b="1" dirty="0" smtClean="0">
                <a:solidFill>
                  <a:srgbClr val="FFFF00"/>
                </a:solidFill>
                <a:latin typeface="方正北魏楷书简体" pitchFamily="65" charset="-122"/>
                <a:ea typeface="方正北魏楷书简体" pitchFamily="65" charset="-122"/>
                <a:sym typeface="Arial" charset="0"/>
              </a:rPr>
              <a:t>高等学校档案管理办法</a:t>
            </a:r>
            <a:r>
              <a:rPr lang="zh-CN" altLang="zh-CN" sz="2800" b="1" dirty="0" smtClean="0">
                <a:solidFill>
                  <a:srgbClr val="FFFF00"/>
                </a:solidFill>
                <a:latin typeface="方正北魏楷书简体" pitchFamily="65" charset="-122"/>
                <a:ea typeface="方正北魏楷书简体" pitchFamily="65" charset="-122"/>
                <a:sym typeface="Arial" charset="0"/>
              </a:rPr>
              <a:t>》</a:t>
            </a:r>
            <a:r>
              <a:rPr lang="zh-CN" sz="2800" b="1" dirty="0" smtClean="0">
                <a:solidFill>
                  <a:srgbClr val="FFFF00"/>
                </a:solidFill>
                <a:latin typeface="方正北魏楷书简体" pitchFamily="65" charset="-122"/>
                <a:ea typeface="方正北魏楷书简体" pitchFamily="65" charset="-122"/>
                <a:sym typeface="Arial" charset="0"/>
              </a:rPr>
              <a:t>第十六条规定： 高等学校实行档案材料形成单位、课题组立卷的归档制度。</a:t>
            </a:r>
            <a:endParaRPr lang="en-US" altLang="zh-CN" sz="2800" b="1" dirty="0" smtClean="0">
              <a:solidFill>
                <a:srgbClr val="FFFF00"/>
              </a:solidFill>
              <a:latin typeface="方正北魏楷书简体" pitchFamily="65" charset="-122"/>
              <a:ea typeface="方正北魏楷书简体" pitchFamily="65" charset="-122"/>
              <a:sym typeface="Arial" charset="0"/>
            </a:endParaRPr>
          </a:p>
          <a:p>
            <a:pPr eaLnBrk="1" hangingPunct="1">
              <a:buNone/>
            </a:pPr>
            <a:endParaRPr lang="en-US" altLang="zh-CN" sz="2800" b="1" dirty="0" smtClean="0">
              <a:solidFill>
                <a:srgbClr val="FFFF00"/>
              </a:solidFill>
              <a:latin typeface="华文楷体" pitchFamily="2" charset="-122"/>
              <a:ea typeface="方正北魏楷书简体" pitchFamily="65" charset="-122"/>
              <a:sym typeface="Arial" charset="0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  </a:t>
            </a:r>
            <a:r>
              <a:rPr lang="en-US" altLang="zh-CN" sz="2800" b="1" dirty="0" smtClean="0">
                <a:solidFill>
                  <a:srgbClr val="FFFF00"/>
                </a:solidFill>
                <a:latin typeface="方正北魏楷书简体" pitchFamily="65" charset="-122"/>
                <a:ea typeface="方正北魏楷书简体" pitchFamily="65" charset="-122"/>
                <a:sym typeface="Arial" charset="0"/>
              </a:rPr>
              <a:t>2</a:t>
            </a:r>
            <a:r>
              <a:rPr lang="zh-CN" altLang="en-US" sz="2800" b="1" dirty="0" smtClean="0">
                <a:solidFill>
                  <a:srgbClr val="FFFF00"/>
                </a:solidFill>
                <a:latin typeface="方正北魏楷书简体" pitchFamily="65" charset="-122"/>
                <a:ea typeface="方正北魏楷书简体" pitchFamily="65" charset="-122"/>
                <a:sym typeface="Arial" charset="0"/>
              </a:rPr>
              <a:t>、</a:t>
            </a:r>
            <a:r>
              <a:rPr lang="zh-CN" altLang="zh-CN" sz="2800" b="1" dirty="0" smtClean="0">
                <a:solidFill>
                  <a:srgbClr val="FFFF00"/>
                </a:solidFill>
                <a:latin typeface="方正北魏楷书简体" pitchFamily="65" charset="-122"/>
                <a:ea typeface="方正北魏楷书简体" pitchFamily="65" charset="-122"/>
                <a:sym typeface="Arial" charset="0"/>
              </a:rPr>
              <a:t>《</a:t>
            </a:r>
            <a:r>
              <a:rPr lang="zh-CN" altLang="en-US" sz="2800" b="1" dirty="0" smtClean="0">
                <a:solidFill>
                  <a:srgbClr val="FFFF00"/>
                </a:solidFill>
                <a:latin typeface="方正北魏楷书简体" pitchFamily="65" charset="-122"/>
                <a:ea typeface="方正北魏楷书简体" pitchFamily="65" charset="-122"/>
                <a:sym typeface="Arial" charset="0"/>
              </a:rPr>
              <a:t>高等学校档案管理办法</a:t>
            </a:r>
            <a:r>
              <a:rPr lang="zh-CN" altLang="zh-CN" sz="2800" b="1" dirty="0" smtClean="0">
                <a:solidFill>
                  <a:srgbClr val="FFFF00"/>
                </a:solidFill>
                <a:latin typeface="方正北魏楷书简体" pitchFamily="65" charset="-122"/>
                <a:ea typeface="方正北魏楷书简体" pitchFamily="65" charset="-122"/>
                <a:sym typeface="Arial" charset="0"/>
              </a:rPr>
              <a:t>》</a:t>
            </a:r>
            <a:r>
              <a:rPr lang="zh-CN" altLang="en-US" sz="2800" b="1" dirty="0" smtClean="0">
                <a:solidFill>
                  <a:srgbClr val="FFFF00"/>
                </a:solidFill>
                <a:latin typeface="方正北魏楷书简体" pitchFamily="65" charset="-122"/>
                <a:ea typeface="方正北魏楷书简体" pitchFamily="65" charset="-122"/>
                <a:sym typeface="Arial" charset="0"/>
              </a:rPr>
              <a:t>第十五条规定：高等学校应当对纸质档案材料和电子档案同步归档。</a:t>
            </a:r>
          </a:p>
          <a:p>
            <a:pPr>
              <a:lnSpc>
                <a:spcPct val="150000"/>
              </a:lnSpc>
              <a:buNone/>
            </a:pPr>
            <a:endParaRPr lang="en-US" altLang="zh-CN" sz="3600" dirty="0" smtClean="0"/>
          </a:p>
          <a:p>
            <a:pPr>
              <a:buNone/>
            </a:pPr>
            <a:endParaRPr lang="zh-CN" altLang="en-US" dirty="0" smtClean="0"/>
          </a:p>
          <a:p>
            <a:pPr eaLnBrk="1" hangingPunct="1"/>
            <a:endParaRPr lang="zh-CN" altLang="zh-CN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42910" y="214290"/>
            <a:ext cx="8072494" cy="6429420"/>
          </a:xfrm>
          <a:prstGeom prst="rect">
            <a:avLst/>
          </a:prstGeom>
        </p:spPr>
        <p:txBody>
          <a:bodyPr/>
          <a:lstStyle/>
          <a:p>
            <a:pPr marL="273050" marR="0" lvl="0" indent="-2730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BD0D9"/>
              </a:buClr>
              <a:buSzPct val="95000"/>
              <a:buFontTx/>
              <a:buNone/>
              <a:tabLst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</a:rPr>
              <a:t>档案整理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</a:rPr>
              <a:t>改进措施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：</a:t>
            </a: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rgbClr val="99FFCC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BD0D9"/>
              </a:buClr>
              <a:buSzPct val="95000"/>
              <a:buFontTx/>
              <a:buNone/>
              <a:tabLst/>
              <a:defRPr/>
            </a:pPr>
            <a:endParaRPr kumimoji="0" lang="en-US" altLang="zh-CN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+mn-cs"/>
              </a:rPr>
              <a:t> ★ </a:t>
            </a:r>
            <a:r>
              <a:rPr kumimoji="0" lang="zh-CN" alt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+mn-cs"/>
              </a:rPr>
              <a:t>按“件”归档和组卷归档并存。</a:t>
            </a:r>
            <a:r>
              <a:rPr kumimoji="0" lang="zh-CN" alt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+mn-cs"/>
              </a:rPr>
              <a:t>党群、行</a:t>
            </a:r>
            <a:endParaRPr kumimoji="0" lang="en-US" altLang="zh-CN" sz="30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华文楷体" pitchFamily="2" charset="-122"/>
              <a:ea typeface="华文楷体" pitchFamily="2" charset="-122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US" altLang="zh-CN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+mn-cs"/>
              </a:rPr>
              <a:t>      </a:t>
            </a:r>
            <a:r>
              <a:rPr kumimoji="0" lang="zh-CN" alt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+mn-cs"/>
              </a:rPr>
              <a:t>政类按“件”归档，</a:t>
            </a:r>
            <a:r>
              <a:rPr kumimoji="0" lang="zh-CN" alt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+mn-cs"/>
              </a:rPr>
              <a:t>其他各类（教学类、</a:t>
            </a:r>
            <a:endParaRPr kumimoji="0" lang="en-US" altLang="zh-CN" sz="3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华文楷体" pitchFamily="2" charset="-122"/>
              <a:ea typeface="华文楷体" pitchFamily="2" charset="-122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US" altLang="zh-CN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+mn-cs"/>
              </a:rPr>
              <a:t>      </a:t>
            </a:r>
            <a:r>
              <a:rPr kumimoji="0" lang="zh-CN" alt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+mn-cs"/>
              </a:rPr>
              <a:t>科研类等）仍采取组卷方式</a:t>
            </a:r>
            <a:r>
              <a:rPr kumimoji="0" lang="zh-CN" alt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+mn-cs"/>
              </a:rPr>
              <a:t>。</a:t>
            </a:r>
            <a:endParaRPr kumimoji="0" lang="en-US" altLang="zh-CN" sz="3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华文楷体" pitchFamily="2" charset="-122"/>
              <a:ea typeface="华文楷体" pitchFamily="2" charset="-122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endParaRPr kumimoji="0" lang="en-US" altLang="zh-CN" sz="1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华文楷体" pitchFamily="2" charset="-122"/>
              <a:ea typeface="华文楷体" pitchFamily="2" charset="-122"/>
              <a:cs typeface="+mn-cs"/>
            </a:endParaRPr>
          </a:p>
          <a:p>
            <a:pPr marL="273050" lvl="0" indent="-273050" algn="l" eaLnBrk="0" hangingPunct="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zh-CN" altLang="en-US" sz="30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★ </a:t>
            </a:r>
            <a:r>
              <a:rPr lang="zh-CN" altLang="en-US" sz="3000" dirty="0" smtClean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全宗号：</a:t>
            </a:r>
            <a:r>
              <a:rPr lang="en-US" altLang="zh-CN" sz="3000" dirty="0" smtClean="0">
                <a:solidFill>
                  <a:srgbClr val="FFFF00"/>
                </a:solidFill>
                <a:latin typeface="华文楷体" pitchFamily="2" charset="-122"/>
                <a:ea typeface="华文楷体" pitchFamily="2" charset="-122"/>
              </a:rPr>
              <a:t>L001</a:t>
            </a:r>
          </a:p>
          <a:p>
            <a:pPr marL="273050" lvl="0" indent="-273050" algn="l" eaLnBrk="0" hangingPunct="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endParaRPr lang="en-US" altLang="zh-CN" sz="1200" dirty="0" smtClean="0">
              <a:solidFill>
                <a:schemeClr val="bg1"/>
              </a:solidFill>
              <a:latin typeface="华文楷体" pitchFamily="2" charset="-122"/>
              <a:ea typeface="华文楷体" pitchFamily="2" charset="-122"/>
            </a:endParaRPr>
          </a:p>
          <a:p>
            <a:pPr marL="273050" lvl="0" indent="-273050" algn="l" eaLnBrk="0" hangingPunct="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zh-CN" altLang="en-US" sz="30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★ </a:t>
            </a:r>
            <a:r>
              <a:rPr lang="zh-CN" altLang="en-US" sz="3000" dirty="0" smtClean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保管</a:t>
            </a:r>
            <a:r>
              <a:rPr lang="zh-CN" altLang="en-US" sz="3000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期限</a:t>
            </a:r>
            <a:r>
              <a:rPr lang="zh-CN" altLang="en-US" sz="3000" dirty="0" smtClean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：</a:t>
            </a:r>
            <a:r>
              <a:rPr lang="zh-CN" altLang="en-US" sz="3000" dirty="0" smtClean="0">
                <a:solidFill>
                  <a:srgbClr val="FFFF00"/>
                </a:solidFill>
                <a:latin typeface="华文楷体" pitchFamily="2" charset="-122"/>
                <a:ea typeface="华文楷体" pitchFamily="2" charset="-122"/>
              </a:rPr>
              <a:t>永久、</a:t>
            </a:r>
            <a:r>
              <a:rPr lang="en-US" altLang="zh-CN" sz="3000" dirty="0" smtClean="0">
                <a:solidFill>
                  <a:srgbClr val="FFFF00"/>
                </a:solidFill>
                <a:latin typeface="华文楷体" pitchFamily="2" charset="-122"/>
                <a:ea typeface="华文楷体" pitchFamily="2" charset="-122"/>
              </a:rPr>
              <a:t>30</a:t>
            </a:r>
            <a:r>
              <a:rPr lang="zh-CN" altLang="en-US" sz="3000" dirty="0" smtClean="0">
                <a:solidFill>
                  <a:srgbClr val="FFFF00"/>
                </a:solidFill>
                <a:latin typeface="华文楷体" pitchFamily="2" charset="-122"/>
                <a:ea typeface="华文楷体" pitchFamily="2" charset="-122"/>
              </a:rPr>
              <a:t>年、</a:t>
            </a:r>
            <a:r>
              <a:rPr lang="en-US" altLang="zh-CN" sz="3000" dirty="0" smtClean="0">
                <a:solidFill>
                  <a:srgbClr val="FFFF00"/>
                </a:solidFill>
                <a:latin typeface="华文楷体" pitchFamily="2" charset="-122"/>
                <a:ea typeface="华文楷体" pitchFamily="2" charset="-122"/>
              </a:rPr>
              <a:t>10</a:t>
            </a:r>
            <a:r>
              <a:rPr lang="zh-CN" altLang="en-US" sz="3000" dirty="0" smtClean="0">
                <a:solidFill>
                  <a:srgbClr val="FFFF00"/>
                </a:solidFill>
                <a:latin typeface="华文楷体" pitchFamily="2" charset="-122"/>
                <a:ea typeface="华文楷体" pitchFamily="2" charset="-122"/>
              </a:rPr>
              <a:t>年</a:t>
            </a:r>
            <a:endParaRPr lang="en-US" altLang="zh-CN" sz="3000" dirty="0" smtClean="0">
              <a:solidFill>
                <a:srgbClr val="FFFF00"/>
              </a:solidFill>
              <a:latin typeface="华文楷体" pitchFamily="2" charset="-122"/>
              <a:ea typeface="华文楷体" pitchFamily="2" charset="-122"/>
            </a:endParaRPr>
          </a:p>
          <a:p>
            <a:pPr marL="273050" lvl="0" indent="-273050" algn="l" eaLnBrk="0" hangingPunct="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endParaRPr lang="en-US" altLang="zh-CN" sz="1200" dirty="0" smtClean="0">
              <a:solidFill>
                <a:schemeClr val="bg1"/>
              </a:solidFill>
              <a:latin typeface="华文楷体" pitchFamily="2" charset="-122"/>
              <a:ea typeface="华文楷体" pitchFamily="2" charset="-122"/>
            </a:endParaRPr>
          </a:p>
          <a:p>
            <a:pPr marL="273050" lvl="0" indent="-273050" algn="l" eaLnBrk="0" hangingPunct="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zh-CN" altLang="en-US" sz="30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★ </a:t>
            </a:r>
            <a:r>
              <a:rPr lang="zh-CN" altLang="en-US" sz="3000" dirty="0" smtClean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编写页码</a:t>
            </a:r>
            <a:r>
              <a:rPr lang="zh-CN" altLang="en-US" sz="3000" dirty="0" smtClean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：</a:t>
            </a:r>
            <a:r>
              <a:rPr lang="zh-CN" altLang="en-US" sz="3000" dirty="0" smtClean="0">
                <a:solidFill>
                  <a:srgbClr val="FFFF00"/>
                </a:solidFill>
                <a:latin typeface="华文楷体" pitchFamily="2" charset="-122"/>
                <a:ea typeface="华文楷体" pitchFamily="2" charset="-122"/>
              </a:rPr>
              <a:t>双面编页码</a:t>
            </a:r>
            <a:r>
              <a:rPr lang="zh-CN" altLang="en-US" sz="3000" dirty="0" smtClean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，</a:t>
            </a:r>
            <a:r>
              <a:rPr lang="zh-CN" altLang="en-US" sz="3000" dirty="0" smtClean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正面</a:t>
            </a:r>
            <a:r>
              <a:rPr lang="zh-CN" altLang="en-US" sz="3000" dirty="0" smtClean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编在右上角，反面编在左上角，无内容页面不编。</a:t>
            </a:r>
            <a:endParaRPr kumimoji="0" lang="zh-CN" altLang="zh-CN" sz="3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26899" y="6488668"/>
            <a:ext cx="41710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★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52" y="285728"/>
            <a:ext cx="6072201" cy="857270"/>
          </a:xfrm>
        </p:spPr>
        <p:txBody>
          <a:bodyPr/>
          <a:lstStyle/>
          <a:p>
            <a:pPr eaLnBrk="1" hangingPunct="1"/>
            <a:r>
              <a:rPr lang="zh-CN" dirty="0" smtClean="0">
                <a:solidFill>
                  <a:srgbClr val="66FFFF"/>
                </a:solidFill>
              </a:rPr>
              <a:t>第一部分     </a:t>
            </a:r>
            <a:r>
              <a:rPr lang="zh-CN" dirty="0" smtClean="0">
                <a:solidFill>
                  <a:srgbClr val="66FFFF"/>
                </a:solidFill>
                <a:sym typeface="Arial" charset="0"/>
              </a:rPr>
              <a:t>归档范围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357298"/>
            <a:ext cx="8229600" cy="4786346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z="2800" b="1" dirty="0" smtClean="0">
                <a:ea typeface="方正仿宋简体" pitchFamily="2" charset="-122"/>
                <a:sym typeface="Arial" charset="0"/>
              </a:rPr>
              <a:t>“</a:t>
            </a:r>
            <a:r>
              <a:rPr lang="zh-CN" sz="2800" b="1" dirty="0" smtClean="0">
                <a:ea typeface="方正仿宋简体" pitchFamily="2" charset="-122"/>
                <a:sym typeface="Arial" charset="0"/>
              </a:rPr>
              <a:t>高等学校档案</a:t>
            </a:r>
            <a:r>
              <a:rPr lang="en-US" altLang="zh-CN" sz="2800" b="1" dirty="0" smtClean="0">
                <a:ea typeface="方正仿宋简体" pitchFamily="2" charset="-122"/>
                <a:sym typeface="Arial" charset="0"/>
              </a:rPr>
              <a:t>”</a:t>
            </a:r>
            <a:endParaRPr lang="zh-CN" sz="2800" b="1" dirty="0" smtClean="0">
              <a:ea typeface="方正仿宋简体" pitchFamily="2" charset="-122"/>
              <a:sym typeface="Arial" charset="0"/>
            </a:endParaRPr>
          </a:p>
          <a:p>
            <a:pPr eaLnBrk="1" hangingPunct="1">
              <a:buFontTx/>
              <a:buNone/>
            </a:pPr>
            <a:r>
              <a:rPr lang="zh-CN" altLang="zh-CN" sz="2800" b="1" dirty="0" smtClean="0">
                <a:ea typeface="方正仿宋简体" pitchFamily="2" charset="-122"/>
                <a:sym typeface="Arial" charset="0"/>
              </a:rPr>
              <a:t>          </a:t>
            </a:r>
            <a:r>
              <a:rPr lang="zh-CN" sz="2800" b="1" dirty="0" smtClean="0">
                <a:ea typeface="方正仿宋简体" pitchFamily="2" charset="-122"/>
                <a:sym typeface="Arial" charset="0"/>
              </a:rPr>
              <a:t>是指高等学校从事招生、教学、科研、管理等活动直接形成的对学生、学校和社会有保存价值的各种文字、图表、声像等不同形式、载体的历史记录。</a:t>
            </a:r>
            <a:r>
              <a:rPr lang="zh-CN" sz="2800" b="1" dirty="0" smtClean="0">
                <a:solidFill>
                  <a:srgbClr val="FFFFCC"/>
                </a:solidFill>
                <a:ea typeface="方正仿宋简体" pitchFamily="2" charset="-122"/>
                <a:sym typeface="Arial" charset="0"/>
              </a:rPr>
              <a:t> </a:t>
            </a:r>
            <a:endParaRPr lang="en-US" altLang="zh-CN" sz="2800" b="1" dirty="0" smtClean="0">
              <a:solidFill>
                <a:srgbClr val="FFFFCC"/>
              </a:solidFill>
              <a:ea typeface="方正仿宋简体" pitchFamily="2" charset="-122"/>
              <a:sym typeface="Arial" charset="0"/>
            </a:endParaRPr>
          </a:p>
          <a:p>
            <a:pPr eaLnBrk="1" hangingPunct="1">
              <a:buFontTx/>
              <a:buNone/>
            </a:pPr>
            <a:endParaRPr lang="zh-CN" sz="2000" b="1" dirty="0" smtClean="0">
              <a:solidFill>
                <a:srgbClr val="FFFFCC"/>
              </a:solidFill>
              <a:ea typeface="方正仿宋简体" pitchFamily="2" charset="-122"/>
              <a:sym typeface="Arial" charset="0"/>
            </a:endParaRPr>
          </a:p>
          <a:p>
            <a:pPr eaLnBrk="1" hangingPunct="1"/>
            <a:r>
              <a:rPr lang="zh-CN" altLang="en-US" sz="3600" dirty="0" smtClean="0">
                <a:latin typeface="+mj-ea"/>
                <a:ea typeface="+mj-ea"/>
              </a:rPr>
              <a:t> 政策法规依据</a:t>
            </a:r>
            <a:endParaRPr lang="en-US" altLang="zh-CN" sz="3600" dirty="0" smtClean="0">
              <a:latin typeface="+mj-ea"/>
              <a:ea typeface="+mj-ea"/>
            </a:endParaRPr>
          </a:p>
          <a:p>
            <a:pPr eaLnBrk="1" hangingPunct="1"/>
            <a:r>
              <a:rPr lang="zh-CN" altLang="en-US" sz="3600" dirty="0" smtClean="0">
                <a:latin typeface="+mj-ea"/>
                <a:ea typeface="+mj-ea"/>
              </a:rPr>
              <a:t> 归档原则</a:t>
            </a:r>
            <a:endParaRPr lang="zh-CN" altLang="zh-CN" sz="3600" dirty="0" smtClean="0">
              <a:latin typeface="+mj-ea"/>
              <a:ea typeface="+mj-ea"/>
            </a:endParaRPr>
          </a:p>
          <a:p>
            <a:pPr eaLnBrk="1" hangingPunct="1"/>
            <a:r>
              <a:rPr lang="en-US" altLang="zh-CN" sz="3600" dirty="0" smtClean="0">
                <a:latin typeface="+mj-ea"/>
                <a:ea typeface="+mj-ea"/>
              </a:rPr>
              <a:t> </a:t>
            </a:r>
            <a:r>
              <a:rPr lang="zh-CN" sz="3600" dirty="0" smtClean="0">
                <a:latin typeface="+mj-ea"/>
                <a:ea typeface="+mj-ea"/>
              </a:rPr>
              <a:t>归档范围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52628688"/>
              </p:ext>
            </p:extLst>
          </p:nvPr>
        </p:nvGraphicFramePr>
        <p:xfrm>
          <a:off x="2357422" y="3286124"/>
          <a:ext cx="4572031" cy="1143008"/>
        </p:xfrm>
        <a:graphic>
          <a:graphicData uri="http://schemas.openxmlformats.org/drawingml/2006/table">
            <a:tbl>
              <a:tblPr/>
              <a:tblGrid>
                <a:gridCol w="1106481"/>
                <a:gridCol w="905798"/>
                <a:gridCol w="1510365"/>
                <a:gridCol w="1049387"/>
              </a:tblGrid>
              <a:tr h="6096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solidFill>
                            <a:schemeClr val="bg1"/>
                          </a:solidFill>
                          <a:latin typeface="Calibri"/>
                          <a:ea typeface="宋体"/>
                          <a:cs typeface="Times New Roman"/>
                        </a:rPr>
                        <a:t>档号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2800" b="1" kern="100" dirty="0" smtClean="0">
                          <a:solidFill>
                            <a:schemeClr val="bg1"/>
                          </a:solidFill>
                          <a:latin typeface="Calibri"/>
                          <a:ea typeface="宋体"/>
                          <a:cs typeface="Times New Roman"/>
                        </a:rPr>
                        <a:t>20</a:t>
                      </a:r>
                      <a:r>
                        <a:rPr kumimoji="0" lang="en-US" sz="2800" b="1" kern="100" dirty="0" smtClean="0">
                          <a:solidFill>
                            <a:srgbClr val="FFFF00"/>
                          </a:solidFill>
                          <a:latin typeface="Calibri"/>
                          <a:ea typeface="宋体"/>
                          <a:cs typeface="Times New Roman"/>
                        </a:rPr>
                        <a:t>15</a:t>
                      </a:r>
                      <a:r>
                        <a:rPr lang="en-US" sz="2800" b="1" kern="100" dirty="0" smtClean="0">
                          <a:solidFill>
                            <a:schemeClr val="bg1"/>
                          </a:solidFill>
                          <a:latin typeface="Calibri"/>
                          <a:ea typeface="宋体"/>
                          <a:cs typeface="Times New Roman"/>
                        </a:rPr>
                        <a:t>—DQ</a:t>
                      </a:r>
                      <a:r>
                        <a:rPr kumimoji="0" lang="en-US" sz="2800" b="1" kern="100" dirty="0" smtClean="0">
                          <a:solidFill>
                            <a:srgbClr val="FFFF00"/>
                          </a:solidFill>
                          <a:latin typeface="Calibri"/>
                          <a:ea typeface="宋体"/>
                          <a:cs typeface="Times New Roman"/>
                        </a:rPr>
                        <a:t>11</a:t>
                      </a:r>
                      <a:r>
                        <a:rPr lang="en-US" sz="2800" b="1" kern="100" dirty="0" smtClean="0">
                          <a:solidFill>
                            <a:schemeClr val="bg1"/>
                          </a:solidFill>
                          <a:latin typeface="Calibri"/>
                          <a:ea typeface="宋体"/>
                          <a:cs typeface="Times New Roman"/>
                        </a:rPr>
                        <a:t>—1.</a:t>
                      </a:r>
                      <a:r>
                        <a:rPr lang="en-US" sz="2800" b="1" kern="100" dirty="0" smtClean="0">
                          <a:solidFill>
                            <a:srgbClr val="FFFF00"/>
                          </a:solidFill>
                          <a:latin typeface="Calibri"/>
                          <a:ea typeface="宋体"/>
                          <a:cs typeface="Times New Roman"/>
                        </a:rPr>
                        <a:t>0001</a:t>
                      </a:r>
                      <a:endParaRPr lang="zh-CN" sz="2800" b="1" kern="100" dirty="0">
                        <a:solidFill>
                          <a:srgbClr val="FFFF00"/>
                        </a:solidFill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33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solidFill>
                            <a:schemeClr val="bg1"/>
                          </a:solidFill>
                          <a:latin typeface="Calibri"/>
                          <a:ea typeface="宋体"/>
                          <a:cs typeface="Times New Roman"/>
                        </a:rPr>
                        <a:t>页数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2800" b="1" kern="100" dirty="0" smtClean="0">
                          <a:solidFill>
                            <a:srgbClr val="FFFF00"/>
                          </a:solidFill>
                          <a:latin typeface="Calibri"/>
                          <a:ea typeface="宋体"/>
                          <a:cs typeface="Times New Roman"/>
                        </a:rPr>
                        <a:t>5</a:t>
                      </a:r>
                      <a:endParaRPr kumimoji="0" lang="zh-CN" sz="2800" b="1" kern="100" dirty="0">
                        <a:solidFill>
                          <a:srgbClr val="FFFF00"/>
                        </a:solidFill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solidFill>
                            <a:schemeClr val="bg1"/>
                          </a:solidFill>
                          <a:latin typeface="Calibri"/>
                          <a:ea typeface="宋体"/>
                          <a:cs typeface="Times New Roman"/>
                        </a:rPr>
                        <a:t>保管期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zh-CN" sz="2800" b="1" kern="100" dirty="0">
                          <a:solidFill>
                            <a:srgbClr val="FFFF00"/>
                          </a:solidFill>
                          <a:latin typeface="Calibri"/>
                          <a:ea typeface="宋体"/>
                          <a:cs typeface="Times New Roman"/>
                        </a:rPr>
                        <a:t>永久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642910" y="428604"/>
            <a:ext cx="7572428" cy="2500329"/>
          </a:xfrm>
        </p:spPr>
        <p:txBody>
          <a:bodyPr/>
          <a:lstStyle/>
          <a:p>
            <a:pPr>
              <a:buNone/>
            </a:pPr>
            <a:r>
              <a:rPr lang="zh-CN" altLang="en-US" sz="3600" dirty="0" smtClean="0">
                <a:latin typeface="+mn-ea"/>
              </a:rPr>
              <a:t>例如：</a:t>
            </a:r>
            <a:endParaRPr lang="en-US" altLang="zh-CN" sz="3600" dirty="0" smtClean="0">
              <a:latin typeface="+mn-ea"/>
            </a:endParaRPr>
          </a:p>
          <a:p>
            <a:pPr>
              <a:buNone/>
            </a:pPr>
            <a:r>
              <a:rPr lang="en-US" altLang="zh-CN" sz="3600" dirty="0" smtClean="0">
                <a:latin typeface="+mn-ea"/>
              </a:rPr>
              <a:t>     </a:t>
            </a:r>
            <a:r>
              <a:rPr lang="en-US" altLang="zh-CN" sz="3600" dirty="0" smtClean="0">
                <a:latin typeface="+mn-ea"/>
              </a:rPr>
              <a:t>2015</a:t>
            </a:r>
            <a:r>
              <a:rPr lang="zh-CN" altLang="en-US" sz="3600" dirty="0" smtClean="0">
                <a:latin typeface="+mn-ea"/>
              </a:rPr>
              <a:t>年党群类</a:t>
            </a:r>
            <a:r>
              <a:rPr lang="zh-CN" altLang="en-US" sz="3600" dirty="0" smtClean="0">
                <a:latin typeface="+mn-ea"/>
              </a:rPr>
              <a:t>综合的第一份永久保存的文件（</a:t>
            </a:r>
            <a:r>
              <a:rPr lang="zh-CN" altLang="en-US" sz="3600" dirty="0" smtClean="0">
                <a:latin typeface="+mn-ea"/>
              </a:rPr>
              <a:t>共有</a:t>
            </a:r>
            <a:r>
              <a:rPr lang="en-US" altLang="zh-CN" sz="3600" dirty="0" smtClean="0">
                <a:latin typeface="+mn-ea"/>
              </a:rPr>
              <a:t>5</a:t>
            </a:r>
            <a:r>
              <a:rPr lang="zh-CN" altLang="en-US" sz="3600" dirty="0" smtClean="0">
                <a:latin typeface="+mn-ea"/>
              </a:rPr>
              <a:t>页</a:t>
            </a:r>
            <a:r>
              <a:rPr lang="zh-CN" altLang="en-US" sz="3600" dirty="0" smtClean="0">
                <a:latin typeface="+mn-ea"/>
              </a:rPr>
              <a:t>），归档章的内容如下。</a:t>
            </a:r>
            <a:endParaRPr lang="zh-CN" altLang="en-US" sz="3600" dirty="0">
              <a:latin typeface="+mn-ea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785786" y="5143512"/>
            <a:ext cx="771530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注：黄色内容为手填，黑色内容为归档章固有。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357298"/>
            <a:ext cx="8715436" cy="5214998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altLang="zh-CN" sz="2800" b="1" dirty="0" smtClean="0">
                <a:latin typeface="华文楷体" pitchFamily="2" charset="-122"/>
                <a:ea typeface="华文楷体" pitchFamily="2" charset="-122"/>
                <a:sym typeface="Arial" charset="0"/>
              </a:rPr>
              <a:t>1</a:t>
            </a:r>
            <a:r>
              <a:rPr lang="zh-CN" sz="2800" b="1" dirty="0" smtClean="0">
                <a:latin typeface="华文楷体" pitchFamily="2" charset="-122"/>
                <a:ea typeface="华文楷体" pitchFamily="2" charset="-122"/>
                <a:sym typeface="Arial" charset="0"/>
              </a:rPr>
              <a:t>、归档的文件材料必须是原件（定稿）；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  <a:sym typeface="Arial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altLang="zh-CN" sz="2800" b="1" dirty="0" smtClean="0">
                <a:latin typeface="华文楷体" pitchFamily="2" charset="-122"/>
                <a:ea typeface="华文楷体" pitchFamily="2" charset="-122"/>
                <a:sym typeface="Arial" charset="0"/>
              </a:rPr>
              <a:t>2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  <a:sym typeface="Arial" charset="0"/>
              </a:rPr>
              <a:t>、归档的文件材料必须齐全完整，实物、声像资料必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  <a:sym typeface="Arial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altLang="zh-CN" sz="2800" b="1" dirty="0" smtClean="0">
                <a:latin typeface="华文楷体" pitchFamily="2" charset="-122"/>
                <a:ea typeface="华文楷体" pitchFamily="2" charset="-122"/>
                <a:sym typeface="Arial" charset="0"/>
              </a:rPr>
              <a:t>      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  <a:sym typeface="Arial" charset="0"/>
              </a:rPr>
              <a:t>须同其详细的文字说明材料一起归档；</a:t>
            </a:r>
            <a:endParaRPr lang="zh-CN" sz="2800" b="1" dirty="0" smtClean="0">
              <a:latin typeface="华文楷体" pitchFamily="2" charset="-122"/>
              <a:ea typeface="华文楷体" pitchFamily="2" charset="-122"/>
              <a:sym typeface="Arial" charset="0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en-US" altLang="zh-CN" sz="2800" b="1" dirty="0" smtClean="0">
                <a:latin typeface="华文楷体" pitchFamily="2" charset="-122"/>
                <a:ea typeface="华文楷体" pitchFamily="2" charset="-122"/>
                <a:sym typeface="Arial" charset="0"/>
              </a:rPr>
              <a:t>3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  <a:sym typeface="Arial" charset="0"/>
              </a:rPr>
              <a:t>、归档文件材料的制成材料必须易于耐久保存，同时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  <a:sym typeface="Arial" charset="0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en-US" altLang="zh-CN" sz="2800" b="1" dirty="0" smtClean="0">
                <a:latin typeface="华文楷体" pitchFamily="2" charset="-122"/>
                <a:ea typeface="华文楷体" pitchFamily="2" charset="-122"/>
                <a:sym typeface="Arial" charset="0"/>
              </a:rPr>
              <a:t>      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  <a:sym typeface="Arial" charset="0"/>
              </a:rPr>
              <a:t>要保证图像清晰、字迹工整、审查签字手续完备，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  <a:sym typeface="Arial" charset="0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en-US" altLang="zh-CN" sz="2800" b="1" dirty="0" smtClean="0">
                <a:latin typeface="华文楷体" pitchFamily="2" charset="-122"/>
                <a:ea typeface="华文楷体" pitchFamily="2" charset="-122"/>
                <a:sym typeface="Arial" charset="0"/>
              </a:rPr>
              <a:t>      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  <a:sym typeface="Arial" charset="0"/>
              </a:rPr>
              <a:t>禁用铅笔、圆珠笔、纯蓝墨水、红墨水、复写纸。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  <a:sym typeface="Arial" charset="0"/>
            </a:endParaRPr>
          </a:p>
          <a:p>
            <a:pPr eaLnBrk="1" hangingPunct="1">
              <a:lnSpc>
                <a:spcPts val="3300"/>
              </a:lnSpc>
              <a:buNone/>
            </a:pP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  <a:sym typeface="Arial" charset="0"/>
              </a:rPr>
              <a:t>         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  <a:sym typeface="Arial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14282" y="285728"/>
            <a:ext cx="467677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楷体_GB2312" pitchFamily="1" charset="-122"/>
                <a:cs typeface="+mj-cs"/>
                <a:sym typeface="Arial" pitchFamily="34" charset="0"/>
              </a:rPr>
              <a:t>归档材料的要求</a:t>
            </a:r>
            <a:r>
              <a:rPr kumimoji="0" lang="zh-CN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方正仿宋简体" pitchFamily="2" charset="-122"/>
                <a:cs typeface="+mj-cs"/>
              </a:rPr>
              <a:t>：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  <a:ea typeface="方正仿宋简体" pitchFamily="2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428596" y="28572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sz="4500" b="0" dirty="0">
                <a:solidFill>
                  <a:srgbClr val="66FFFF"/>
                </a:solidFill>
                <a:latin typeface="+mj-ea"/>
                <a:ea typeface="+mj-ea"/>
              </a:rPr>
              <a:t>第三部分 </a:t>
            </a:r>
            <a:r>
              <a:rPr lang="zh-CN" sz="4500" b="0" dirty="0" smtClean="0">
                <a:solidFill>
                  <a:srgbClr val="66FFFF"/>
                </a:solidFill>
                <a:latin typeface="+mj-ea"/>
                <a:ea typeface="+mj-ea"/>
              </a:rPr>
              <a:t>  </a:t>
            </a:r>
            <a:r>
              <a:rPr lang="zh-CN" sz="4500" b="0" dirty="0">
                <a:solidFill>
                  <a:srgbClr val="66FFFF"/>
                </a:solidFill>
                <a:latin typeface="+mj-ea"/>
                <a:ea typeface="+mj-ea"/>
              </a:rPr>
              <a:t>归档</a:t>
            </a:r>
            <a:r>
              <a:rPr lang="zh-CN" sz="4500" b="0" dirty="0" smtClean="0">
                <a:solidFill>
                  <a:srgbClr val="66FFFF"/>
                </a:solidFill>
                <a:latin typeface="+mj-ea"/>
                <a:ea typeface="+mj-ea"/>
              </a:rPr>
              <a:t>工作</a:t>
            </a:r>
            <a:endParaRPr lang="zh-CN" sz="4500" b="0" dirty="0">
              <a:solidFill>
                <a:srgbClr val="66FFFF"/>
              </a:solidFill>
              <a:latin typeface="+mj-ea"/>
              <a:ea typeface="+mj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1472" y="1785926"/>
            <a:ext cx="807249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zh-CN" altLang="en-US" sz="2800" dirty="0" smtClean="0"/>
              <a:t>归档时间：</a:t>
            </a:r>
            <a:endParaRPr lang="en-US" altLang="zh-CN" sz="2800" dirty="0" smtClean="0"/>
          </a:p>
          <a:p>
            <a:pPr algn="l">
              <a:buNone/>
            </a:pPr>
            <a:endParaRPr lang="en-US" altLang="zh-CN" sz="2800" dirty="0" smtClean="0"/>
          </a:p>
          <a:p>
            <a:pPr algn="l">
              <a:lnSpc>
                <a:spcPct val="150000"/>
              </a:lnSpc>
              <a:buNone/>
            </a:pPr>
            <a:r>
              <a:rPr lang="en-US" altLang="zh-CN" sz="2800" dirty="0" smtClean="0"/>
              <a:t>1</a:t>
            </a:r>
            <a:r>
              <a:rPr lang="zh-CN" altLang="en-US" sz="2800" dirty="0" smtClean="0"/>
              <a:t>、学校各部门应当在次学年</a:t>
            </a:r>
            <a:r>
              <a:rPr lang="en-US" altLang="zh-CN" sz="2800" dirty="0" smtClean="0"/>
              <a:t>6</a:t>
            </a:r>
            <a:r>
              <a:rPr lang="zh-CN" altLang="en-US" sz="2800" dirty="0" smtClean="0"/>
              <a:t>月底前归档；</a:t>
            </a:r>
          </a:p>
          <a:p>
            <a:pPr algn="l">
              <a:lnSpc>
                <a:spcPct val="150000"/>
              </a:lnSpc>
              <a:buNone/>
            </a:pPr>
            <a:r>
              <a:rPr lang="en-US" altLang="zh-CN" sz="2800" dirty="0" smtClean="0"/>
              <a:t>2</a:t>
            </a:r>
            <a:r>
              <a:rPr lang="zh-CN" altLang="en-US" sz="2800" dirty="0" smtClean="0"/>
              <a:t>、教学类档案应当在次学年寒假前归档；</a:t>
            </a:r>
          </a:p>
          <a:p>
            <a:pPr algn="l">
              <a:lnSpc>
                <a:spcPct val="150000"/>
              </a:lnSpc>
              <a:buNone/>
            </a:pPr>
            <a:r>
              <a:rPr lang="en-US" altLang="zh-CN" sz="2800" dirty="0" smtClean="0"/>
              <a:t>3</a:t>
            </a:r>
            <a:r>
              <a:rPr lang="zh-CN" altLang="en-US" sz="2800" dirty="0" smtClean="0"/>
              <a:t>、科研类档案应当在项目完成后两个月内归档；</a:t>
            </a:r>
            <a:endParaRPr lang="en-US" altLang="zh-CN" sz="2800" dirty="0" smtClean="0"/>
          </a:p>
          <a:p>
            <a:pPr algn="l">
              <a:lnSpc>
                <a:spcPct val="150000"/>
              </a:lnSpc>
              <a:buNone/>
            </a:pPr>
            <a:r>
              <a:rPr lang="en-US" altLang="zh-CN" sz="2800" dirty="0" smtClean="0"/>
              <a:t>4</a:t>
            </a:r>
            <a:r>
              <a:rPr lang="zh-CN" altLang="en-US" sz="2800" dirty="0" smtClean="0"/>
              <a:t>、基建类档案应当在项目完成后三个月内归档。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728663"/>
            <a:ext cx="666591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6904037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椭圆形标注 5"/>
          <p:cNvSpPr/>
          <p:nvPr/>
        </p:nvSpPr>
        <p:spPr>
          <a:xfrm>
            <a:off x="6715140" y="571480"/>
            <a:ext cx="2214610" cy="1285908"/>
          </a:xfrm>
          <a:prstGeom prst="wedgeEllipseCallout">
            <a:avLst>
              <a:gd name="adj1" fmla="val -27622"/>
              <a:gd name="adj2" fmla="val 97380"/>
            </a:avLst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0" dirty="0" smtClean="0">
                <a:solidFill>
                  <a:srgbClr val="C00000"/>
                </a:solidFill>
                <a:latin typeface="+mj-ea"/>
                <a:ea typeface="+mj-ea"/>
              </a:rPr>
              <a:t>检查合格后，做“数字化”并上传系统，质量检查。</a:t>
            </a:r>
            <a:endParaRPr lang="zh-CN" altLang="en-US" b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1785918" y="1142984"/>
            <a:ext cx="5929354" cy="3510152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4000" dirty="0" smtClean="0">
                <a:solidFill>
                  <a:srgbClr val="FFFF00"/>
                </a:solidFill>
                <a:latin typeface="+mj-ea"/>
                <a:ea typeface="+mj-ea"/>
              </a:rPr>
              <a:t>档案管理系统实际操作</a:t>
            </a:r>
            <a:endParaRPr lang="en-US" altLang="zh-CN" sz="4000" dirty="0" smtClean="0">
              <a:solidFill>
                <a:srgbClr val="FFFF00"/>
              </a:solidFill>
              <a:latin typeface="+mj-ea"/>
              <a:ea typeface="+mj-ea"/>
            </a:endParaRPr>
          </a:p>
          <a:p>
            <a:pPr eaLnBrk="1" hangingPunct="1">
              <a:buNone/>
            </a:pPr>
            <a:endParaRPr lang="en-US" altLang="zh-CN" sz="3600" dirty="0" smtClean="0">
              <a:solidFill>
                <a:srgbClr val="FFFF00"/>
              </a:solidFill>
              <a:latin typeface="+mj-ea"/>
              <a:ea typeface="+mj-ea"/>
            </a:endParaRPr>
          </a:p>
          <a:p>
            <a:pPr eaLnBrk="1" hangingPunct="1">
              <a:buNone/>
            </a:pPr>
            <a:r>
              <a:rPr lang="en-US" altLang="zh-CN" sz="3600" dirty="0" smtClean="0">
                <a:solidFill>
                  <a:srgbClr val="FFFF00"/>
                </a:solidFill>
                <a:latin typeface="+mj-ea"/>
                <a:ea typeface="+mj-ea"/>
              </a:rPr>
              <a:t>1</a:t>
            </a:r>
            <a:r>
              <a:rPr lang="zh-CN" altLang="en-US" sz="3600" dirty="0" smtClean="0">
                <a:solidFill>
                  <a:srgbClr val="FFFF00"/>
                </a:solidFill>
                <a:latin typeface="+mj-ea"/>
                <a:ea typeface="+mj-ea"/>
              </a:rPr>
              <a:t>、按“件”归档</a:t>
            </a:r>
            <a:endParaRPr lang="en-US" altLang="zh-CN" sz="3600" dirty="0" smtClean="0">
              <a:solidFill>
                <a:srgbClr val="FFFF00"/>
              </a:solidFill>
              <a:latin typeface="+mj-ea"/>
              <a:ea typeface="+mj-ea"/>
            </a:endParaRPr>
          </a:p>
          <a:p>
            <a:pPr eaLnBrk="1" hangingPunct="1">
              <a:buNone/>
            </a:pPr>
            <a:r>
              <a:rPr lang="en-US" altLang="zh-CN" sz="3600" dirty="0" smtClean="0">
                <a:solidFill>
                  <a:srgbClr val="FFFF00"/>
                </a:solidFill>
                <a:latin typeface="+mj-ea"/>
                <a:ea typeface="+mj-ea"/>
              </a:rPr>
              <a:t>2</a:t>
            </a:r>
            <a:r>
              <a:rPr lang="zh-CN" altLang="en-US" sz="3600" dirty="0">
                <a:solidFill>
                  <a:srgbClr val="FFFF00"/>
                </a:solidFill>
                <a:latin typeface="+mj-ea"/>
                <a:ea typeface="+mj-ea"/>
              </a:rPr>
              <a:t>、数码照片归档</a:t>
            </a:r>
            <a:endParaRPr lang="en-US" altLang="zh-CN" sz="3600" dirty="0">
              <a:solidFill>
                <a:srgbClr val="FFFF00"/>
              </a:solidFill>
              <a:latin typeface="+mj-ea"/>
              <a:ea typeface="+mj-ea"/>
            </a:endParaRPr>
          </a:p>
          <a:p>
            <a:pPr eaLnBrk="1" hangingPunct="1">
              <a:buNone/>
            </a:pPr>
            <a:endParaRPr lang="zh-CN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85720" y="285728"/>
            <a:ext cx="4357718" cy="1285884"/>
          </a:xfrm>
          <a:prstGeom prst="rect">
            <a:avLst/>
          </a:prstGeom>
        </p:spPr>
        <p:txBody>
          <a:bodyPr/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zh-CN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</a:rPr>
              <a:t>业务指导部：</a:t>
            </a:r>
            <a:r>
              <a:rPr kumimoji="0" lang="en-US" altLang="zh-CN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</a:rPr>
              <a:t>8238209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zh-CN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</a:rPr>
              <a:t>信息技术部：</a:t>
            </a:r>
            <a:r>
              <a:rPr kumimoji="0" lang="en-US" altLang="zh-CN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</a:rPr>
              <a:t>8238926</a:t>
            </a: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endParaRPr kumimoji="0" lang="zh-CN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357166"/>
            <a:ext cx="3857652" cy="785810"/>
          </a:xfrm>
        </p:spPr>
        <p:txBody>
          <a:bodyPr>
            <a:normAutofit fontScale="90000"/>
          </a:bodyPr>
          <a:lstStyle/>
          <a:p>
            <a:pPr marL="342900" indent="-342900" eaLnBrk="1" fontAlgn="auto" hangingPunct="1"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rgbClr val="FFFF00"/>
                </a:solidFill>
                <a:latin typeface="方正综艺简体" charset="-122"/>
                <a:ea typeface="方正综艺简体" charset="-122"/>
                <a:sym typeface="Arial" pitchFamily="34" charset="0"/>
              </a:rPr>
              <a:t>政策法规依据</a:t>
            </a:r>
            <a:endParaRPr dirty="0">
              <a:solidFill>
                <a:srgbClr val="FFFF00"/>
              </a:solidFill>
              <a:latin typeface="方正综艺简体" charset="-122"/>
              <a:ea typeface="方正综艺简体" charset="-122"/>
              <a:sym typeface="Arial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42910" y="1412776"/>
            <a:ext cx="7996266" cy="465943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b="1" dirty="0" smtClean="0">
                <a:ea typeface="方正仿宋简体" pitchFamily="2" charset="-122"/>
                <a:sym typeface="Arial" charset="0"/>
              </a:rPr>
              <a:t>1988</a:t>
            </a:r>
            <a:r>
              <a:rPr lang="zh-CN" altLang="en-US" b="1" dirty="0" smtClean="0">
                <a:ea typeface="方正仿宋简体" pitchFamily="2" charset="-122"/>
                <a:sym typeface="Arial" charset="0"/>
              </a:rPr>
              <a:t>年</a:t>
            </a:r>
            <a:r>
              <a:rPr lang="en-US" altLang="zh-CN" b="1" dirty="0" smtClean="0">
                <a:ea typeface="方正仿宋简体" pitchFamily="2" charset="-122"/>
                <a:sym typeface="Arial" charset="0"/>
              </a:rPr>
              <a:t>1</a:t>
            </a:r>
            <a:r>
              <a:rPr lang="zh-CN" altLang="en-US" b="1" dirty="0" smtClean="0">
                <a:ea typeface="方正仿宋简体" pitchFamily="2" charset="-122"/>
                <a:sym typeface="Arial" charset="0"/>
              </a:rPr>
              <a:t>月</a:t>
            </a:r>
            <a:r>
              <a:rPr lang="en-US" altLang="zh-CN" b="1" dirty="0" smtClean="0">
                <a:ea typeface="方正仿宋简体" pitchFamily="2" charset="-122"/>
                <a:sym typeface="Arial" charset="0"/>
              </a:rPr>
              <a:t>1</a:t>
            </a:r>
            <a:r>
              <a:rPr lang="zh-CN" altLang="en-US" b="1" dirty="0" smtClean="0">
                <a:ea typeface="方正仿宋简体" pitchFamily="2" charset="-122"/>
                <a:sym typeface="Arial" charset="0"/>
              </a:rPr>
              <a:t>日实施的</a:t>
            </a:r>
            <a:r>
              <a:rPr lang="en-US" altLang="zh-CN" b="1" dirty="0" smtClean="0">
                <a:solidFill>
                  <a:srgbClr val="FFC000"/>
                </a:solidFill>
                <a:ea typeface="方正仿宋简体" pitchFamily="2" charset="-122"/>
                <a:sym typeface="Arial" charset="0"/>
              </a:rPr>
              <a:t>《</a:t>
            </a:r>
            <a:r>
              <a:rPr lang="zh-CN" altLang="en-US" b="1" dirty="0" smtClean="0">
                <a:solidFill>
                  <a:srgbClr val="FFC000"/>
                </a:solidFill>
                <a:ea typeface="方正仿宋简体" pitchFamily="2" charset="-122"/>
                <a:sym typeface="Arial" charset="0"/>
              </a:rPr>
              <a:t>中华人民共和国档案法</a:t>
            </a:r>
            <a:r>
              <a:rPr lang="en-US" altLang="zh-CN" b="1" dirty="0" smtClean="0">
                <a:solidFill>
                  <a:srgbClr val="FFC000"/>
                </a:solidFill>
                <a:ea typeface="方正仿宋简体" pitchFamily="2" charset="-122"/>
                <a:sym typeface="Arial" charset="0"/>
              </a:rPr>
              <a:t>》</a:t>
            </a:r>
          </a:p>
          <a:p>
            <a:pPr eaLnBrk="1" hangingPunct="1">
              <a:lnSpc>
                <a:spcPct val="90000"/>
              </a:lnSpc>
            </a:pPr>
            <a:endParaRPr lang="en-US" altLang="zh-CN" b="1" dirty="0" smtClean="0">
              <a:ea typeface="方正仿宋简体" pitchFamily="2" charset="-122"/>
              <a:sym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zh-CN" b="1" dirty="0" smtClean="0">
                <a:ea typeface="方正仿宋简体" pitchFamily="2" charset="-122"/>
                <a:sym typeface="Arial" charset="0"/>
              </a:rPr>
              <a:t>1994</a:t>
            </a:r>
            <a:r>
              <a:rPr lang="zh-CN" b="1" dirty="0" smtClean="0">
                <a:ea typeface="方正仿宋简体" pitchFamily="2" charset="-122"/>
                <a:sym typeface="Arial" charset="0"/>
              </a:rPr>
              <a:t>年</a:t>
            </a:r>
            <a:r>
              <a:rPr lang="zh-CN" altLang="zh-CN" b="1" dirty="0" smtClean="0">
                <a:ea typeface="方正仿宋简体" pitchFamily="2" charset="-122"/>
                <a:sym typeface="Arial" charset="0"/>
              </a:rPr>
              <a:t>1</a:t>
            </a:r>
            <a:r>
              <a:rPr lang="zh-CN" b="1" dirty="0" smtClean="0">
                <a:ea typeface="方正仿宋简体" pitchFamily="2" charset="-122"/>
                <a:sym typeface="Arial" charset="0"/>
              </a:rPr>
              <a:t>月</a:t>
            </a:r>
            <a:r>
              <a:rPr lang="zh-CN" altLang="zh-CN" b="1" dirty="0" smtClean="0">
                <a:ea typeface="方正仿宋简体" pitchFamily="2" charset="-122"/>
                <a:sym typeface="Arial" charset="0"/>
              </a:rPr>
              <a:t>1</a:t>
            </a:r>
            <a:r>
              <a:rPr lang="zh-CN" b="1" dirty="0" smtClean="0">
                <a:ea typeface="方正仿宋简体" pitchFamily="2" charset="-122"/>
                <a:sym typeface="Arial" charset="0"/>
              </a:rPr>
              <a:t>日实施的原国家教委制定的</a:t>
            </a:r>
            <a:endParaRPr lang="en-US" altLang="zh-CN" b="1" dirty="0" smtClean="0">
              <a:ea typeface="方正仿宋简体" pitchFamily="2" charset="-122"/>
              <a:sym typeface="Arial" charset="0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b="1" dirty="0" smtClean="0">
                <a:ea typeface="方正仿宋简体" pitchFamily="2" charset="-122"/>
                <a:sym typeface="Arial" charset="0"/>
              </a:rPr>
              <a:t>教办</a:t>
            </a:r>
            <a:r>
              <a:rPr lang="zh-CN" altLang="zh-CN" b="1" dirty="0" smtClean="0">
                <a:ea typeface="方正仿宋简体" pitchFamily="2" charset="-122"/>
                <a:sym typeface="Arial" charset="0"/>
              </a:rPr>
              <a:t>[1993]429</a:t>
            </a:r>
            <a:r>
              <a:rPr lang="zh-CN" b="1" dirty="0" smtClean="0">
                <a:ea typeface="方正仿宋简体" pitchFamily="2" charset="-122"/>
                <a:sym typeface="Arial" charset="0"/>
              </a:rPr>
              <a:t>号文件</a:t>
            </a:r>
            <a:r>
              <a:rPr lang="zh-CN" b="1" dirty="0" smtClean="0">
                <a:solidFill>
                  <a:srgbClr val="FFFFCC"/>
                </a:solidFill>
                <a:ea typeface="方正仿宋简体" pitchFamily="2" charset="-122"/>
                <a:sym typeface="Arial" charset="0"/>
              </a:rPr>
              <a:t> </a:t>
            </a:r>
            <a:r>
              <a:rPr lang="zh-CN" altLang="zh-CN" b="1" dirty="0" smtClean="0">
                <a:solidFill>
                  <a:srgbClr val="FFC000"/>
                </a:solidFill>
                <a:ea typeface="方正仿宋简体" pitchFamily="2" charset="-122"/>
                <a:sym typeface="Arial" charset="0"/>
              </a:rPr>
              <a:t>《</a:t>
            </a:r>
            <a:r>
              <a:rPr lang="zh-CN" altLang="en-US" b="1" dirty="0" smtClean="0">
                <a:solidFill>
                  <a:srgbClr val="FFC000"/>
                </a:solidFill>
                <a:ea typeface="方正仿宋简体" pitchFamily="2" charset="-122"/>
                <a:sym typeface="Arial" charset="0"/>
              </a:rPr>
              <a:t>高等学校档案实体分类法</a:t>
            </a:r>
            <a:r>
              <a:rPr lang="zh-CN" altLang="zh-CN" b="1" dirty="0" smtClean="0">
                <a:solidFill>
                  <a:srgbClr val="FFC000"/>
                </a:solidFill>
                <a:ea typeface="方正仿宋简体" pitchFamily="2" charset="-122"/>
                <a:sym typeface="Arial" charset="0"/>
              </a:rPr>
              <a:t>》</a:t>
            </a:r>
            <a:endParaRPr lang="en-US" altLang="zh-CN" b="1" dirty="0" smtClean="0">
              <a:solidFill>
                <a:srgbClr val="FFC000"/>
              </a:solidFill>
              <a:ea typeface="方正仿宋简体" pitchFamily="2" charset="-122"/>
              <a:sym typeface="Arial" charset="0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altLang="zh-CN" b="1" dirty="0" smtClean="0">
              <a:solidFill>
                <a:srgbClr val="FF9900"/>
              </a:solidFill>
              <a:ea typeface="方正仿宋简体" pitchFamily="2" charset="-122"/>
              <a:sym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zh-CN" b="1" dirty="0" smtClean="0">
                <a:ea typeface="方正仿宋简体" pitchFamily="2" charset="-122"/>
                <a:sym typeface="Arial" charset="0"/>
              </a:rPr>
              <a:t>2008</a:t>
            </a:r>
            <a:r>
              <a:rPr lang="zh-CN" altLang="en-US" b="1" dirty="0" smtClean="0">
                <a:ea typeface="方正仿宋简体" pitchFamily="2" charset="-122"/>
                <a:sym typeface="Arial" charset="0"/>
              </a:rPr>
              <a:t>年</a:t>
            </a:r>
            <a:r>
              <a:rPr lang="zh-CN" altLang="zh-CN" b="1" dirty="0" smtClean="0">
                <a:ea typeface="方正仿宋简体" pitchFamily="2" charset="-122"/>
                <a:sym typeface="Arial" charset="0"/>
              </a:rPr>
              <a:t>9</a:t>
            </a:r>
            <a:r>
              <a:rPr lang="zh-CN" altLang="en-US" b="1" dirty="0" smtClean="0">
                <a:ea typeface="方正仿宋简体" pitchFamily="2" charset="-122"/>
                <a:sym typeface="Arial" charset="0"/>
              </a:rPr>
              <a:t>月</a:t>
            </a:r>
            <a:r>
              <a:rPr lang="zh-CN" altLang="zh-CN" b="1" dirty="0" smtClean="0">
                <a:ea typeface="方正仿宋简体" pitchFamily="2" charset="-122"/>
                <a:sym typeface="Arial" charset="0"/>
              </a:rPr>
              <a:t>1</a:t>
            </a:r>
            <a:r>
              <a:rPr lang="zh-CN" altLang="en-US" b="1" dirty="0" smtClean="0">
                <a:ea typeface="方正仿宋简体" pitchFamily="2" charset="-122"/>
                <a:sym typeface="Arial" charset="0"/>
              </a:rPr>
              <a:t>日实施的教育部和国家档案局联合制定教育部第</a:t>
            </a:r>
            <a:r>
              <a:rPr lang="zh-CN" altLang="zh-CN" b="1" dirty="0" smtClean="0">
                <a:ea typeface="方正仿宋简体" pitchFamily="2" charset="-122"/>
                <a:sym typeface="Arial" charset="0"/>
              </a:rPr>
              <a:t>27</a:t>
            </a:r>
            <a:r>
              <a:rPr lang="zh-CN" altLang="en-US" b="1" dirty="0" smtClean="0">
                <a:ea typeface="方正仿宋简体" pitchFamily="2" charset="-122"/>
                <a:sym typeface="Arial" charset="0"/>
              </a:rPr>
              <a:t>号令</a:t>
            </a:r>
            <a:r>
              <a:rPr lang="zh-CN" altLang="zh-CN" b="1" dirty="0" smtClean="0">
                <a:solidFill>
                  <a:srgbClr val="FFC000"/>
                </a:solidFill>
                <a:ea typeface="方正仿宋简体" pitchFamily="2" charset="-122"/>
                <a:sym typeface="Arial" charset="0"/>
              </a:rPr>
              <a:t>《</a:t>
            </a:r>
            <a:r>
              <a:rPr lang="zh-CN" altLang="en-US" b="1" dirty="0" smtClean="0">
                <a:solidFill>
                  <a:srgbClr val="FFC000"/>
                </a:solidFill>
                <a:ea typeface="方正仿宋简体" pitchFamily="2" charset="-122"/>
                <a:sym typeface="Arial" charset="0"/>
              </a:rPr>
              <a:t>高等学校档案管理办法</a:t>
            </a:r>
            <a:r>
              <a:rPr lang="zh-CN" altLang="zh-CN" b="1" dirty="0" smtClean="0">
                <a:solidFill>
                  <a:srgbClr val="FFC000"/>
                </a:solidFill>
                <a:ea typeface="方正仿宋简体" pitchFamily="2" charset="-122"/>
                <a:sym typeface="Arial" charset="0"/>
              </a:rPr>
              <a:t>》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b="1" dirty="0" smtClean="0">
                <a:ea typeface="方正仿宋简体" pitchFamily="2" charset="-122"/>
                <a:sym typeface="Arial" charset="0"/>
              </a:rPr>
              <a:t>2016</a:t>
            </a:r>
            <a:r>
              <a:rPr lang="zh-CN" altLang="en-US" b="1" dirty="0" smtClean="0">
                <a:ea typeface="方正仿宋简体" pitchFamily="2" charset="-122"/>
                <a:sym typeface="Arial" charset="0"/>
              </a:rPr>
              <a:t>年</a:t>
            </a:r>
            <a:r>
              <a:rPr lang="en-US" altLang="en-US" b="1" dirty="0" smtClean="0">
                <a:ea typeface="方正仿宋简体" pitchFamily="2" charset="-122"/>
                <a:sym typeface="Arial" charset="0"/>
              </a:rPr>
              <a:t>06</a:t>
            </a:r>
            <a:r>
              <a:rPr lang="zh-CN" altLang="en-US" b="1" dirty="0" smtClean="0">
                <a:ea typeface="方正仿宋简体" pitchFamily="2" charset="-122"/>
                <a:sym typeface="Arial" charset="0"/>
              </a:rPr>
              <a:t>月</a:t>
            </a:r>
            <a:r>
              <a:rPr lang="en-US" altLang="en-US" b="1" dirty="0" smtClean="0">
                <a:ea typeface="方正仿宋简体" pitchFamily="2" charset="-122"/>
                <a:sym typeface="Arial" charset="0"/>
              </a:rPr>
              <a:t>01</a:t>
            </a:r>
            <a:r>
              <a:rPr lang="zh-CN" altLang="en-US" b="1" dirty="0" smtClean="0">
                <a:ea typeface="方正仿宋简体" pitchFamily="2" charset="-122"/>
                <a:sym typeface="Arial" charset="0"/>
              </a:rPr>
              <a:t>日实施的国家档案行业标准</a:t>
            </a:r>
            <a:endParaRPr lang="en-US" altLang="zh-CN" b="1" dirty="0" smtClean="0">
              <a:ea typeface="方正仿宋简体" pitchFamily="2" charset="-122"/>
              <a:sym typeface="Arial" charset="0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zh-CN" b="1" dirty="0" smtClean="0">
                <a:solidFill>
                  <a:srgbClr val="FFC000"/>
                </a:solidFill>
                <a:ea typeface="方正仿宋简体" pitchFamily="2" charset="-122"/>
                <a:sym typeface="Arial" charset="0"/>
              </a:rPr>
              <a:t>《</a:t>
            </a:r>
            <a:r>
              <a:rPr lang="zh-CN" altLang="en-US" b="1" dirty="0" smtClean="0">
                <a:solidFill>
                  <a:srgbClr val="FFC000"/>
                </a:solidFill>
                <a:ea typeface="方正仿宋简体" pitchFamily="2" charset="-122"/>
                <a:sym typeface="Arial" charset="0"/>
              </a:rPr>
              <a:t>归档文件</a:t>
            </a:r>
            <a:r>
              <a:rPr lang="zh-CN" altLang="en-US" b="1" dirty="0" smtClean="0">
                <a:solidFill>
                  <a:srgbClr val="FFC000"/>
                </a:solidFill>
                <a:latin typeface="+mn-ea"/>
                <a:sym typeface="Arial" charset="0"/>
              </a:rPr>
              <a:t>整理</a:t>
            </a:r>
            <a:r>
              <a:rPr lang="zh-CN" altLang="en-US" b="1" dirty="0" smtClean="0">
                <a:solidFill>
                  <a:srgbClr val="FFC000"/>
                </a:solidFill>
                <a:ea typeface="方正仿宋简体" pitchFamily="2" charset="-122"/>
                <a:sym typeface="Arial" charset="0"/>
              </a:rPr>
              <a:t>规则</a:t>
            </a:r>
            <a:r>
              <a:rPr lang="en-US" altLang="zh-CN" b="1" dirty="0" smtClean="0">
                <a:solidFill>
                  <a:srgbClr val="FFC000"/>
                </a:solidFill>
                <a:ea typeface="方正仿宋简体" pitchFamily="2" charset="-122"/>
                <a:sym typeface="Arial" charset="0"/>
              </a:rPr>
              <a:t>》</a:t>
            </a:r>
            <a:r>
              <a:rPr lang="zh-CN" altLang="en-US" b="1" dirty="0" smtClean="0">
                <a:solidFill>
                  <a:srgbClr val="FFC000"/>
                </a:solidFill>
                <a:ea typeface="方正仿宋简体" pitchFamily="2" charset="-122"/>
                <a:sym typeface="Arial" charset="0"/>
              </a:rPr>
              <a:t>（</a:t>
            </a:r>
            <a:r>
              <a:rPr lang="en-US" b="1" dirty="0" smtClean="0">
                <a:solidFill>
                  <a:srgbClr val="FFC000"/>
                </a:solidFill>
                <a:ea typeface="方正仿宋简体" pitchFamily="2" charset="-122"/>
                <a:sym typeface="Arial" charset="0"/>
              </a:rPr>
              <a:t>DA /T22</a:t>
            </a:r>
            <a:r>
              <a:rPr lang="en-US" altLang="zh-CN" b="1" dirty="0" smtClean="0">
                <a:solidFill>
                  <a:srgbClr val="FFC000"/>
                </a:solidFill>
                <a:ea typeface="方正仿宋简体" pitchFamily="2" charset="-122"/>
                <a:sym typeface="Arial" charset="0"/>
              </a:rPr>
              <a:t>—</a:t>
            </a:r>
            <a:r>
              <a:rPr lang="en-US" b="1" dirty="0" smtClean="0">
                <a:solidFill>
                  <a:srgbClr val="FFC000"/>
                </a:solidFill>
                <a:ea typeface="方正仿宋简体" pitchFamily="2" charset="-122"/>
                <a:sym typeface="Arial" charset="0"/>
              </a:rPr>
              <a:t>2015</a:t>
            </a:r>
            <a:r>
              <a:rPr lang="zh-CN" altLang="en-US" b="1" dirty="0" smtClean="0">
                <a:solidFill>
                  <a:srgbClr val="FFC000"/>
                </a:solidFill>
                <a:ea typeface="方正仿宋简体" pitchFamily="2" charset="-122"/>
                <a:sym typeface="Arial" charset="0"/>
              </a:rPr>
              <a:t>）</a:t>
            </a:r>
            <a:endParaRPr lang="zh-CN" altLang="zh-CN" b="1" dirty="0" smtClean="0">
              <a:solidFill>
                <a:srgbClr val="FFC000"/>
              </a:solidFill>
              <a:ea typeface="方正仿宋简体" pitchFamily="2" charset="-122"/>
              <a:sym typeface="Arial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15206" y="4000504"/>
            <a:ext cx="41710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★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xfrm>
            <a:off x="428625" y="357166"/>
            <a:ext cx="2643177" cy="92869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4500" dirty="0" smtClean="0">
                <a:solidFill>
                  <a:srgbClr val="FFFF00"/>
                </a:solidFill>
                <a:latin typeface="方正综艺简体" charset="-122"/>
                <a:ea typeface="方正综艺简体" charset="-122"/>
                <a:sym typeface="Arial" charset="0"/>
              </a:rPr>
              <a:t>归档原则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idx="1"/>
          </p:nvPr>
        </p:nvSpPr>
        <p:spPr>
          <a:xfrm>
            <a:off x="642910" y="1628775"/>
            <a:ext cx="8001056" cy="452755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zh-CN" b="1" dirty="0" smtClean="0">
                <a:ea typeface="方正仿宋简体" pitchFamily="2" charset="-122"/>
              </a:rPr>
              <a:t>1</a:t>
            </a:r>
            <a:r>
              <a:rPr lang="zh-CN" b="1" dirty="0" smtClean="0">
                <a:ea typeface="方正仿宋简体" pitchFamily="2" charset="-122"/>
              </a:rPr>
              <a:t>、归档的文件材料，必须对学校和社会有史料和研究价值，具有</a:t>
            </a:r>
            <a:r>
              <a:rPr lang="zh-CN" altLang="en-US" b="1" dirty="0" smtClean="0">
                <a:solidFill>
                  <a:srgbClr val="FFC000"/>
                </a:solidFill>
                <a:ea typeface="方正仿宋简体" pitchFamily="2" charset="-122"/>
                <a:sym typeface="Arial" charset="0"/>
              </a:rPr>
              <a:t>参考价值和凭证作用</a:t>
            </a:r>
            <a:r>
              <a:rPr lang="zh-CN" b="1" dirty="0" smtClean="0">
                <a:ea typeface="方正仿宋简体" pitchFamily="2" charset="-122"/>
              </a:rPr>
              <a:t>。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zh-CN" b="1" dirty="0" smtClean="0">
                <a:ea typeface="方正仿宋简体" pitchFamily="2" charset="-122"/>
              </a:rPr>
              <a:t>2</a:t>
            </a:r>
            <a:r>
              <a:rPr lang="zh-CN" b="1" dirty="0" smtClean="0">
                <a:ea typeface="方正仿宋简体" pitchFamily="2" charset="-122"/>
              </a:rPr>
              <a:t>、归档的文件材料，必须反映学校各项活动的全过程，保证</a:t>
            </a:r>
            <a:r>
              <a:rPr lang="zh-CN" altLang="en-US" b="1" dirty="0" smtClean="0">
                <a:solidFill>
                  <a:srgbClr val="FFC000"/>
                </a:solidFill>
                <a:ea typeface="方正仿宋简体" pitchFamily="2" charset="-122"/>
                <a:sym typeface="Arial" charset="0"/>
              </a:rPr>
              <a:t>完整、准确、系统</a:t>
            </a:r>
            <a:r>
              <a:rPr lang="zh-CN" b="1" dirty="0" smtClean="0">
                <a:ea typeface="方正仿宋简体" pitchFamily="2" charset="-122"/>
              </a:rPr>
              <a:t>。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zh-CN" b="1" dirty="0" smtClean="0">
                <a:ea typeface="方正仿宋简体" pitchFamily="2" charset="-122"/>
              </a:rPr>
              <a:t>3</a:t>
            </a:r>
            <a:r>
              <a:rPr lang="zh-CN" b="1" dirty="0" smtClean="0">
                <a:ea typeface="方正仿宋简体" pitchFamily="2" charset="-122"/>
              </a:rPr>
              <a:t>、归档的文件材料，必须遵循其自然形成规律，保持文件的原貌，保持彼此间的</a:t>
            </a:r>
            <a:r>
              <a:rPr lang="zh-CN" altLang="en-US" b="1" dirty="0" smtClean="0">
                <a:solidFill>
                  <a:srgbClr val="FFC000"/>
                </a:solidFill>
                <a:ea typeface="方正仿宋简体" pitchFamily="2" charset="-122"/>
                <a:sym typeface="Arial" charset="0"/>
              </a:rPr>
              <a:t>有机联系和成套性</a:t>
            </a:r>
            <a:r>
              <a:rPr lang="zh-CN" b="1" dirty="0" smtClean="0">
                <a:ea typeface="方正仿宋简体" pitchFamily="2" charset="-122"/>
              </a:rPr>
              <a:t>特点。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idx="1"/>
          </p:nvPr>
        </p:nvSpPr>
        <p:spPr>
          <a:xfrm>
            <a:off x="500063" y="1643050"/>
            <a:ext cx="8215312" cy="4572013"/>
          </a:xfrm>
        </p:spPr>
        <p:txBody>
          <a:bodyPr/>
          <a:lstStyle/>
          <a:p>
            <a:pPr eaLnBrk="1" hangingPunct="1">
              <a:lnSpc>
                <a:spcPct val="200000"/>
              </a:lnSpc>
              <a:buFontTx/>
              <a:buNone/>
            </a:pPr>
            <a:r>
              <a:rPr lang="zh-CN" altLang="zh-CN" b="1" dirty="0" smtClean="0">
                <a:ea typeface="方正仿宋简体" pitchFamily="2" charset="-122"/>
              </a:rPr>
              <a:t>1</a:t>
            </a:r>
            <a:r>
              <a:rPr lang="zh-CN" b="1" dirty="0" smtClean="0">
                <a:ea typeface="方正仿宋简体" pitchFamily="2" charset="-122"/>
              </a:rPr>
              <a:t>、党群类</a:t>
            </a:r>
            <a:r>
              <a:rPr lang="en-US" altLang="zh-CN" b="1" dirty="0" smtClean="0">
                <a:ea typeface="方正仿宋简体" pitchFamily="2" charset="-122"/>
              </a:rPr>
              <a:t> DQ</a:t>
            </a:r>
            <a:r>
              <a:rPr lang="zh-CN" altLang="zh-CN" b="1" dirty="0" smtClean="0">
                <a:ea typeface="方正仿宋简体" pitchFamily="2" charset="-122"/>
              </a:rPr>
              <a:t>  </a:t>
            </a:r>
            <a:r>
              <a:rPr lang="en-US" altLang="zh-CN" b="1" dirty="0" smtClean="0">
                <a:ea typeface="方正仿宋简体" pitchFamily="2" charset="-122"/>
              </a:rPr>
              <a:t>       </a:t>
            </a:r>
            <a:r>
              <a:rPr lang="zh-CN" altLang="zh-CN" b="1" dirty="0" smtClean="0">
                <a:ea typeface="方正仿宋简体" pitchFamily="2" charset="-122"/>
              </a:rPr>
              <a:t> </a:t>
            </a:r>
            <a:r>
              <a:rPr lang="en-US" altLang="zh-CN" b="1" dirty="0" smtClean="0">
                <a:ea typeface="方正仿宋简体" pitchFamily="2" charset="-122"/>
              </a:rPr>
              <a:t> </a:t>
            </a:r>
            <a:r>
              <a:rPr lang="zh-CN" altLang="zh-CN" b="1" dirty="0" smtClean="0">
                <a:ea typeface="方正仿宋简体" pitchFamily="2" charset="-122"/>
              </a:rPr>
              <a:t>2</a:t>
            </a:r>
            <a:r>
              <a:rPr lang="zh-CN" b="1" dirty="0" smtClean="0">
                <a:ea typeface="方正仿宋简体" pitchFamily="2" charset="-122"/>
              </a:rPr>
              <a:t>、行政类</a:t>
            </a:r>
            <a:r>
              <a:rPr lang="en-US" altLang="zh-CN" b="1" dirty="0" smtClean="0">
                <a:ea typeface="方正仿宋简体" pitchFamily="2" charset="-122"/>
              </a:rPr>
              <a:t> XZ          3</a:t>
            </a:r>
            <a:r>
              <a:rPr lang="zh-CN" altLang="en-US" b="1" dirty="0" smtClean="0">
                <a:ea typeface="方正仿宋简体" pitchFamily="2" charset="-122"/>
              </a:rPr>
              <a:t>、财会类</a:t>
            </a:r>
            <a:r>
              <a:rPr lang="en-US" altLang="zh-CN" b="1" dirty="0" smtClean="0">
                <a:ea typeface="方正仿宋简体" pitchFamily="2" charset="-122"/>
              </a:rPr>
              <a:t> CK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en-US" altLang="zh-CN" b="1" dirty="0" smtClean="0">
                <a:ea typeface="方正仿宋简体" pitchFamily="2" charset="-122"/>
              </a:rPr>
              <a:t>4</a:t>
            </a:r>
            <a:r>
              <a:rPr lang="zh-CN" b="1" dirty="0" smtClean="0">
                <a:ea typeface="方正仿宋简体" pitchFamily="2" charset="-122"/>
              </a:rPr>
              <a:t>、科研类</a:t>
            </a:r>
            <a:r>
              <a:rPr lang="en-US" altLang="zh-CN" b="1" dirty="0" smtClean="0">
                <a:ea typeface="方正仿宋简体" pitchFamily="2" charset="-122"/>
              </a:rPr>
              <a:t> KY        </a:t>
            </a:r>
            <a:r>
              <a:rPr lang="zh-CN" altLang="en-US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 </a:t>
            </a:r>
            <a:r>
              <a:rPr lang="en-US" altLang="zh-CN" b="1" dirty="0" smtClean="0">
                <a:ea typeface="方正仿宋简体" pitchFamily="2" charset="-122"/>
              </a:rPr>
              <a:t>  5</a:t>
            </a:r>
            <a:r>
              <a:rPr lang="zh-CN" altLang="zh-CN" b="1" dirty="0" smtClean="0">
                <a:ea typeface="方正仿宋简体" pitchFamily="2" charset="-122"/>
              </a:rPr>
              <a:t>、</a:t>
            </a:r>
            <a:r>
              <a:rPr lang="zh-CN" altLang="en-US" b="1" dirty="0" smtClean="0">
                <a:ea typeface="方正仿宋简体" pitchFamily="2" charset="-122"/>
              </a:rPr>
              <a:t>产品类</a:t>
            </a:r>
            <a:r>
              <a:rPr lang="en-US" altLang="zh-CN" b="1" dirty="0" smtClean="0">
                <a:ea typeface="方正仿宋简体" pitchFamily="2" charset="-122"/>
              </a:rPr>
              <a:t> CP           6</a:t>
            </a:r>
            <a:r>
              <a:rPr lang="zh-CN" altLang="en-US" b="1" dirty="0" smtClean="0">
                <a:ea typeface="方正仿宋简体" pitchFamily="2" charset="-122"/>
              </a:rPr>
              <a:t>、</a:t>
            </a:r>
            <a:r>
              <a:rPr lang="zh-CN" altLang="zh-CN" b="1" dirty="0" smtClean="0">
                <a:ea typeface="方正仿宋简体" pitchFamily="2" charset="-122"/>
              </a:rPr>
              <a:t>基建类 </a:t>
            </a:r>
            <a:r>
              <a:rPr lang="en-US" altLang="zh-CN" b="1" dirty="0" smtClean="0">
                <a:ea typeface="方正仿宋简体" pitchFamily="2" charset="-122"/>
              </a:rPr>
              <a:t>J </a:t>
            </a:r>
            <a:r>
              <a:rPr lang="en-US" altLang="zh-CN" b="1" dirty="0" err="1" smtClean="0">
                <a:ea typeface="方正仿宋简体" pitchFamily="2" charset="-122"/>
              </a:rPr>
              <a:t>J</a:t>
            </a:r>
            <a:endParaRPr lang="zh-CN" altLang="zh-CN" b="1" dirty="0" smtClean="0">
              <a:ea typeface="方正仿宋简体" pitchFamily="2" charset="-122"/>
            </a:endParaRP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zh-CN" altLang="zh-CN" b="1" dirty="0" smtClean="0">
                <a:ea typeface="方正仿宋简体" pitchFamily="2" charset="-122"/>
              </a:rPr>
              <a:t>7</a:t>
            </a:r>
            <a:r>
              <a:rPr lang="zh-CN" b="1" dirty="0" smtClean="0">
                <a:ea typeface="方正仿宋简体" pitchFamily="2" charset="-122"/>
              </a:rPr>
              <a:t>、设备类</a:t>
            </a:r>
            <a:r>
              <a:rPr lang="en-US" altLang="zh-CN" b="1" dirty="0" smtClean="0">
                <a:ea typeface="方正仿宋简体" pitchFamily="2" charset="-122"/>
              </a:rPr>
              <a:t> SB            8</a:t>
            </a:r>
            <a:r>
              <a:rPr lang="zh-CN" b="1" dirty="0" smtClean="0">
                <a:ea typeface="方正仿宋简体" pitchFamily="2" charset="-122"/>
              </a:rPr>
              <a:t>、出版类</a:t>
            </a:r>
            <a:r>
              <a:rPr lang="en-US" altLang="zh-CN" b="1" dirty="0" smtClean="0">
                <a:ea typeface="方正仿宋简体" pitchFamily="2" charset="-122"/>
              </a:rPr>
              <a:t> CB          9</a:t>
            </a:r>
            <a:r>
              <a:rPr lang="zh-CN" altLang="en-US" b="1" dirty="0" smtClean="0">
                <a:ea typeface="方正仿宋简体" pitchFamily="2" charset="-122"/>
              </a:rPr>
              <a:t>、外事类 </a:t>
            </a:r>
            <a:r>
              <a:rPr lang="en-US" altLang="zh-CN" b="1" dirty="0" smtClean="0">
                <a:ea typeface="方正仿宋简体" pitchFamily="2" charset="-122"/>
              </a:rPr>
              <a:t>WS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zh-CN" altLang="zh-CN" b="1" dirty="0" smtClean="0">
                <a:ea typeface="方正仿宋简体" pitchFamily="2" charset="-122"/>
              </a:rPr>
              <a:t>1</a:t>
            </a:r>
            <a:r>
              <a:rPr lang="en-US" altLang="zh-CN" b="1" dirty="0" smtClean="0">
                <a:ea typeface="方正仿宋简体" pitchFamily="2" charset="-122"/>
              </a:rPr>
              <a:t>0</a:t>
            </a:r>
            <a:r>
              <a:rPr lang="zh-CN" altLang="en-US" b="1" dirty="0" smtClean="0">
                <a:ea typeface="方正仿宋简体" pitchFamily="2" charset="-122"/>
              </a:rPr>
              <a:t>、教学类</a:t>
            </a:r>
            <a:r>
              <a:rPr lang="en-US" altLang="zh-CN" b="1" dirty="0" smtClean="0">
                <a:ea typeface="方正仿宋简体" pitchFamily="2" charset="-122"/>
              </a:rPr>
              <a:t> JX           </a:t>
            </a:r>
            <a:r>
              <a:rPr lang="zh-CN" altLang="zh-CN" b="1" dirty="0" smtClean="0">
                <a:ea typeface="方正仿宋简体" pitchFamily="2" charset="-122"/>
              </a:rPr>
              <a:t>1</a:t>
            </a:r>
            <a:r>
              <a:rPr lang="en-US" altLang="zh-CN" b="1" dirty="0" smtClean="0">
                <a:ea typeface="方正仿宋简体" pitchFamily="2" charset="-122"/>
              </a:rPr>
              <a:t>1</a:t>
            </a:r>
            <a:r>
              <a:rPr lang="zh-CN" altLang="zh-CN" b="1" dirty="0" smtClean="0">
                <a:ea typeface="方正仿宋简体" pitchFamily="2" charset="-122"/>
              </a:rPr>
              <a:t>、</a:t>
            </a:r>
            <a:r>
              <a:rPr lang="zh-CN" altLang="en-US" b="1" dirty="0" smtClean="0">
                <a:ea typeface="方正仿宋简体" pitchFamily="2" charset="-122"/>
              </a:rPr>
              <a:t>声像</a:t>
            </a:r>
            <a:r>
              <a:rPr lang="zh-CN" altLang="zh-CN" b="1" dirty="0" smtClean="0">
                <a:ea typeface="方正仿宋简体" pitchFamily="2" charset="-122"/>
              </a:rPr>
              <a:t>类</a:t>
            </a:r>
            <a:r>
              <a:rPr lang="en-US" altLang="zh-CN" b="1" dirty="0" smtClean="0">
                <a:ea typeface="方正仿宋简体" pitchFamily="2" charset="-122"/>
              </a:rPr>
              <a:t> SX          12</a:t>
            </a:r>
            <a:r>
              <a:rPr lang="zh-CN" altLang="en-US" b="1" dirty="0" smtClean="0">
                <a:ea typeface="方正仿宋简体" pitchFamily="2" charset="-122"/>
              </a:rPr>
              <a:t>、实物类</a:t>
            </a:r>
            <a:r>
              <a:rPr lang="en-US" altLang="zh-CN" b="1" dirty="0" smtClean="0">
                <a:ea typeface="方正仿宋简体" pitchFamily="2" charset="-122"/>
              </a:rPr>
              <a:t> SW</a:t>
            </a:r>
            <a:endParaRPr lang="zh-CN" altLang="zh-CN" dirty="0" smtClean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title"/>
          </p:nvPr>
        </p:nvSpPr>
        <p:spPr>
          <a:xfrm>
            <a:off x="285720" y="357166"/>
            <a:ext cx="4714879" cy="85725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4500" dirty="0" smtClean="0">
                <a:solidFill>
                  <a:srgbClr val="FFFF00"/>
                </a:solidFill>
                <a:latin typeface="方正综艺简体" charset="-122"/>
                <a:ea typeface="方正综艺简体" charset="-122"/>
                <a:sym typeface="Arial" charset="0"/>
              </a:rPr>
              <a:t>归档范围（</a:t>
            </a:r>
            <a:r>
              <a:rPr lang="en-US" altLang="zh-CN" sz="4500" dirty="0" smtClean="0">
                <a:solidFill>
                  <a:srgbClr val="FFFF00"/>
                </a:solidFill>
                <a:latin typeface="方正综艺简体" charset="-122"/>
                <a:ea typeface="方正综艺简体" charset="-122"/>
                <a:sym typeface="Arial" charset="0"/>
              </a:rPr>
              <a:t>12</a:t>
            </a:r>
            <a:r>
              <a:rPr lang="zh-CN" altLang="en-US" sz="4500" dirty="0" smtClean="0">
                <a:solidFill>
                  <a:srgbClr val="FFFF00"/>
                </a:solidFill>
                <a:latin typeface="方正综艺简体" charset="-122"/>
                <a:ea typeface="方正综艺简体" charset="-122"/>
                <a:sym typeface="Arial" charset="0"/>
              </a:rPr>
              <a:t>类）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285720" y="214290"/>
            <a:ext cx="4256088" cy="738172"/>
          </a:xfrm>
        </p:spPr>
        <p:txBody>
          <a:bodyPr/>
          <a:lstStyle/>
          <a:p>
            <a:pPr eaLnBrk="1" hangingPunct="1"/>
            <a:r>
              <a:rPr lang="zh-CN" altLang="zh-CN" sz="3600" b="1" dirty="0" smtClean="0">
                <a:solidFill>
                  <a:srgbClr val="FFFF00"/>
                </a:solidFill>
                <a:ea typeface="楷体_GB2312" pitchFamily="49" charset="-122"/>
              </a:rPr>
              <a:t>1</a:t>
            </a:r>
            <a:r>
              <a:rPr lang="zh-CN" sz="3600" b="1" dirty="0" smtClean="0">
                <a:solidFill>
                  <a:srgbClr val="FFFF00"/>
                </a:solidFill>
                <a:ea typeface="楷体_GB2312" pitchFamily="49" charset="-122"/>
              </a:rPr>
              <a:t>、党群类（</a:t>
            </a:r>
            <a:r>
              <a:rPr lang="zh-CN" altLang="zh-CN" sz="3600" b="1" dirty="0" smtClean="0">
                <a:solidFill>
                  <a:srgbClr val="FFFF00"/>
                </a:solidFill>
                <a:ea typeface="楷体_GB2312" pitchFamily="49" charset="-122"/>
              </a:rPr>
              <a:t>DQ</a:t>
            </a:r>
            <a:r>
              <a:rPr lang="zh-CN" sz="3600" b="1" dirty="0" smtClean="0">
                <a:solidFill>
                  <a:srgbClr val="FFFF00"/>
                </a:solidFill>
                <a:ea typeface="楷体_GB2312" pitchFamily="49" charset="-122"/>
              </a:rPr>
              <a:t>）</a:t>
            </a:r>
            <a:r>
              <a:rPr lang="zh-CN" altLang="zh-CN" sz="2200" b="1" dirty="0" smtClean="0">
                <a:ea typeface="方正仿宋简体" pitchFamily="2" charset="-122"/>
              </a:rPr>
              <a:t>        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endParaRPr lang="zh-CN" altLang="zh-CN" b="1" dirty="0" smtClean="0">
              <a:ea typeface="方正仿宋简体" pitchFamily="2" charset="-122"/>
            </a:endParaRPr>
          </a:p>
        </p:txBody>
      </p:sp>
      <p:graphicFrame>
        <p:nvGraphicFramePr>
          <p:cNvPr id="20" name="表格 19"/>
          <p:cNvGraphicFramePr>
            <a:graphicFrameLocks noGrp="1"/>
          </p:cNvGraphicFramePr>
          <p:nvPr/>
        </p:nvGraphicFramePr>
        <p:xfrm>
          <a:off x="1500166" y="1500174"/>
          <a:ext cx="60960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3000" dirty="0" smtClean="0">
                          <a:latin typeface="+mn-ea"/>
                          <a:ea typeface="+mn-ea"/>
                        </a:rPr>
                        <a:t>分类号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3000" dirty="0" smtClean="0">
                          <a:latin typeface="+mn-ea"/>
                          <a:ea typeface="+mn-ea"/>
                        </a:rPr>
                        <a:t>类目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3000" dirty="0" smtClean="0">
                          <a:latin typeface="+mn-ea"/>
                          <a:ea typeface="+mn-ea"/>
                        </a:rPr>
                        <a:t>DQ11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000" dirty="0" smtClean="0">
                          <a:latin typeface="+mn-ea"/>
                          <a:ea typeface="+mn-ea"/>
                        </a:rPr>
                        <a:t>党务综合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3000" dirty="0" smtClean="0">
                          <a:latin typeface="+mn-ea"/>
                          <a:ea typeface="+mn-ea"/>
                        </a:rPr>
                        <a:t>DQ1</a:t>
                      </a:r>
                      <a:r>
                        <a:rPr lang="en-US" altLang="zh-CN" sz="3000" dirty="0" smtClean="0">
                          <a:latin typeface="+mn-ea"/>
                          <a:ea typeface="+mn-ea"/>
                        </a:rPr>
                        <a:t>2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000" dirty="0" smtClean="0">
                          <a:latin typeface="+mn-ea"/>
                          <a:ea typeface="+mn-ea"/>
                        </a:rPr>
                        <a:t>纪检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3000" dirty="0" smtClean="0">
                          <a:latin typeface="+mn-ea"/>
                          <a:ea typeface="+mn-ea"/>
                        </a:rPr>
                        <a:t>DQ1</a:t>
                      </a:r>
                      <a:r>
                        <a:rPr lang="en-US" altLang="zh-CN" sz="3000" dirty="0" smtClean="0">
                          <a:latin typeface="+mn-ea"/>
                          <a:ea typeface="+mn-ea"/>
                        </a:rPr>
                        <a:t>3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000" dirty="0" smtClean="0">
                          <a:latin typeface="+mn-ea"/>
                          <a:ea typeface="+mn-ea"/>
                        </a:rPr>
                        <a:t>组织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3000" dirty="0" smtClean="0">
                          <a:latin typeface="+mn-ea"/>
                          <a:ea typeface="+mn-ea"/>
                        </a:rPr>
                        <a:t>DQ1</a:t>
                      </a:r>
                      <a:r>
                        <a:rPr lang="en-US" altLang="zh-CN" sz="3000" dirty="0" smtClean="0">
                          <a:latin typeface="+mn-ea"/>
                          <a:ea typeface="+mn-ea"/>
                        </a:rPr>
                        <a:t>4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000" dirty="0" smtClean="0">
                          <a:latin typeface="+mn-ea"/>
                          <a:ea typeface="+mn-ea"/>
                        </a:rPr>
                        <a:t>宣传教育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3000" dirty="0" smtClean="0">
                          <a:latin typeface="+mn-ea"/>
                          <a:ea typeface="+mn-ea"/>
                        </a:rPr>
                        <a:t>DQ1</a:t>
                      </a:r>
                      <a:r>
                        <a:rPr lang="en-US" altLang="zh-CN" sz="3000" dirty="0" smtClean="0">
                          <a:latin typeface="+mn-ea"/>
                          <a:ea typeface="+mn-ea"/>
                        </a:rPr>
                        <a:t>5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000" dirty="0" smtClean="0">
                          <a:latin typeface="+mn-ea"/>
                          <a:ea typeface="+mn-ea"/>
                        </a:rPr>
                        <a:t>统战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3000" dirty="0" smtClean="0">
                          <a:latin typeface="+mn-ea"/>
                          <a:ea typeface="+mn-ea"/>
                        </a:rPr>
                        <a:t>DQ1</a:t>
                      </a:r>
                      <a:r>
                        <a:rPr lang="en-US" altLang="zh-CN" sz="3000" dirty="0" smtClean="0">
                          <a:latin typeface="+mn-ea"/>
                          <a:ea typeface="+mn-ea"/>
                        </a:rPr>
                        <a:t>6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000" dirty="0" smtClean="0">
                          <a:latin typeface="+mn-ea"/>
                          <a:ea typeface="+mn-ea"/>
                        </a:rPr>
                        <a:t>工会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3000" dirty="0" smtClean="0">
                          <a:latin typeface="+mn-ea"/>
                          <a:ea typeface="+mn-ea"/>
                        </a:rPr>
                        <a:t>DQ1</a:t>
                      </a:r>
                      <a:r>
                        <a:rPr lang="en-US" altLang="zh-CN" sz="3000" dirty="0" smtClean="0">
                          <a:latin typeface="+mn-ea"/>
                          <a:ea typeface="+mn-ea"/>
                        </a:rPr>
                        <a:t>7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000" dirty="0" smtClean="0">
                          <a:latin typeface="+mn-ea"/>
                          <a:ea typeface="+mn-ea"/>
                        </a:rPr>
                        <a:t>团委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476250"/>
            <a:ext cx="4105274" cy="666734"/>
          </a:xfrm>
        </p:spPr>
        <p:txBody>
          <a:bodyPr/>
          <a:lstStyle/>
          <a:p>
            <a:pPr eaLnBrk="1" hangingPunct="1"/>
            <a:r>
              <a:rPr lang="zh-CN" alt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2</a:t>
            </a:r>
            <a:r>
              <a:rPr 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、行政类（</a:t>
            </a:r>
            <a:r>
              <a:rPr lang="zh-CN" alt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XZ</a:t>
            </a:r>
            <a:r>
              <a:rPr 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）  </a:t>
            </a:r>
            <a:r>
              <a:rPr lang="zh-CN" sz="2200" b="1" dirty="0" smtClean="0">
                <a:ea typeface="方正仿宋简体" pitchFamily="2" charset="-122"/>
              </a:rPr>
              <a:t>   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sz="2200" b="1" dirty="0" smtClean="0">
                <a:ea typeface="方正仿宋简体" pitchFamily="2" charset="-122"/>
              </a:rPr>
              <a:t>              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b="1" dirty="0" smtClean="0">
                <a:ea typeface="方正仿宋简体" pitchFamily="2" charset="-122"/>
                <a:sym typeface="Arial" charset="0"/>
              </a:rPr>
              <a:t>         </a:t>
            </a:r>
          </a:p>
        </p:txBody>
      </p:sp>
      <p:graphicFrame>
        <p:nvGraphicFramePr>
          <p:cNvPr id="16" name="表格 15"/>
          <p:cNvGraphicFramePr>
            <a:graphicFrameLocks noGrp="1"/>
          </p:cNvGraphicFramePr>
          <p:nvPr/>
        </p:nvGraphicFramePr>
        <p:xfrm>
          <a:off x="1643042" y="1857364"/>
          <a:ext cx="609600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3952860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3000" dirty="0" smtClean="0">
                          <a:latin typeface="+mn-ea"/>
                          <a:ea typeface="+mn-ea"/>
                        </a:rPr>
                        <a:t>分类号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3000" dirty="0" smtClean="0">
                          <a:latin typeface="+mn-ea"/>
                          <a:ea typeface="+mn-ea"/>
                        </a:rPr>
                        <a:t>类目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000" dirty="0" smtClean="0">
                          <a:latin typeface="+mn-ea"/>
                          <a:ea typeface="+mn-ea"/>
                        </a:rPr>
                        <a:t>XZ</a:t>
                      </a:r>
                      <a:r>
                        <a:rPr lang="zh-CN" altLang="zh-CN" sz="3000" dirty="0" smtClean="0">
                          <a:latin typeface="+mn-ea"/>
                          <a:ea typeface="+mn-ea"/>
                        </a:rPr>
                        <a:t>11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000" dirty="0" smtClean="0">
                          <a:latin typeface="+mn-ea"/>
                          <a:ea typeface="+mn-ea"/>
                        </a:rPr>
                        <a:t>行政综合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000" dirty="0" smtClean="0">
                          <a:latin typeface="+mn-ea"/>
                          <a:ea typeface="+mn-ea"/>
                        </a:rPr>
                        <a:t>XZ</a:t>
                      </a:r>
                      <a:r>
                        <a:rPr lang="zh-CN" altLang="zh-CN" sz="3000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en-US" altLang="zh-CN" sz="3000" dirty="0" smtClean="0">
                          <a:latin typeface="+mn-ea"/>
                          <a:ea typeface="+mn-ea"/>
                        </a:rPr>
                        <a:t>2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000" dirty="0" smtClean="0">
                          <a:latin typeface="+mn-ea"/>
                          <a:ea typeface="+mn-ea"/>
                        </a:rPr>
                        <a:t>人事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000" dirty="0" smtClean="0">
                          <a:latin typeface="+mn-ea"/>
                          <a:ea typeface="+mn-ea"/>
                        </a:rPr>
                        <a:t>XZ</a:t>
                      </a:r>
                      <a:r>
                        <a:rPr lang="zh-CN" altLang="zh-CN" sz="3000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en-US" altLang="zh-CN" sz="3000" dirty="0" smtClean="0">
                          <a:latin typeface="+mn-ea"/>
                          <a:ea typeface="+mn-ea"/>
                        </a:rPr>
                        <a:t>3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3000" dirty="0" smtClean="0">
                          <a:latin typeface="+mn-ea"/>
                          <a:ea typeface="+mn-ea"/>
                        </a:rPr>
                        <a:t>监察审计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000" dirty="0" smtClean="0">
                          <a:latin typeface="+mn-ea"/>
                          <a:ea typeface="+mn-ea"/>
                        </a:rPr>
                        <a:t>XZ</a:t>
                      </a:r>
                      <a:r>
                        <a:rPr lang="zh-CN" altLang="zh-CN" sz="3000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en-US" altLang="zh-CN" sz="3000" dirty="0" smtClean="0">
                          <a:latin typeface="+mn-ea"/>
                          <a:ea typeface="+mn-ea"/>
                        </a:rPr>
                        <a:t>4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3000" dirty="0" smtClean="0">
                          <a:latin typeface="+mn-ea"/>
                          <a:ea typeface="+mn-ea"/>
                        </a:rPr>
                        <a:t>武装保卫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000" dirty="0" smtClean="0">
                          <a:latin typeface="+mn-ea"/>
                          <a:ea typeface="+mn-ea"/>
                        </a:rPr>
                        <a:t>XZ</a:t>
                      </a:r>
                      <a:r>
                        <a:rPr lang="zh-CN" altLang="zh-CN" sz="3000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en-US" altLang="zh-CN" sz="3000" dirty="0" smtClean="0">
                          <a:latin typeface="+mn-ea"/>
                          <a:ea typeface="+mn-ea"/>
                        </a:rPr>
                        <a:t>5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000" dirty="0" smtClean="0">
                          <a:latin typeface="+mn-ea"/>
                          <a:ea typeface="+mn-ea"/>
                        </a:rPr>
                        <a:t>总务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000" dirty="0" smtClean="0">
                          <a:latin typeface="+mn-ea"/>
                          <a:ea typeface="+mn-ea"/>
                        </a:rPr>
                        <a:t>XZ</a:t>
                      </a:r>
                      <a:r>
                        <a:rPr lang="zh-CN" altLang="zh-CN" sz="3000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en-US" altLang="zh-CN" sz="3000" dirty="0" smtClean="0">
                          <a:latin typeface="+mn-ea"/>
                          <a:ea typeface="+mn-ea"/>
                        </a:rPr>
                        <a:t>6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3000" dirty="0" smtClean="0">
                          <a:latin typeface="+mn-ea"/>
                          <a:ea typeface="+mn-ea"/>
                        </a:rPr>
                        <a:t>档案图书文博</a:t>
                      </a:r>
                      <a:endParaRPr lang="zh-CN" altLang="en-US" sz="3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515" name="Group 3"/>
          <p:cNvGraphicFramePr>
            <a:graphicFrameLocks noGrp="1"/>
          </p:cNvGraphicFramePr>
          <p:nvPr>
            <p:ph sz="half" idx="2"/>
          </p:nvPr>
        </p:nvGraphicFramePr>
        <p:xfrm>
          <a:off x="1500166" y="1785926"/>
          <a:ext cx="6048375" cy="3600450"/>
        </p:xfrm>
        <a:graphic>
          <a:graphicData uri="http://schemas.openxmlformats.org/drawingml/2006/table">
            <a:tbl>
              <a:tblPr/>
              <a:tblGrid>
                <a:gridCol w="2149475"/>
                <a:gridCol w="3898900"/>
              </a:tblGrid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分类号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类目</a:t>
                      </a:r>
                      <a:endParaRPr kumimoji="0" lang="zh-CN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CK11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综合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CK12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会计报表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CK13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会计账簿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CK14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会计凭证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CK15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工资清册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714348" y="428604"/>
            <a:ext cx="3429024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3200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3</a:t>
            </a:r>
            <a:r>
              <a:rPr lang="zh-CN" altLang="en-US" sz="3200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、财会类（</a:t>
            </a:r>
            <a:r>
              <a:rPr lang="zh-CN" altLang="zh-CN" sz="3200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CK</a:t>
            </a:r>
            <a:r>
              <a:rPr lang="zh-CN" altLang="en-US" sz="3200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334963"/>
            <a:ext cx="8497888" cy="53990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zh-CN" altLang="zh-CN" sz="1400" b="1" dirty="0" smtClean="0">
              <a:solidFill>
                <a:srgbClr val="CCFF66"/>
              </a:solidFill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4</a:t>
            </a:r>
            <a:r>
              <a:rPr 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、科研类（</a:t>
            </a:r>
            <a:r>
              <a:rPr lang="zh-CN" alt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KY</a:t>
            </a:r>
            <a:r>
              <a:rPr lang="zh-CN" sz="3600" b="1" dirty="0" smtClean="0">
                <a:solidFill>
                  <a:srgbClr val="FFFF00"/>
                </a:solidFill>
                <a:ea typeface="楷体_GB2312" pitchFamily="49" charset="-122"/>
                <a:sym typeface="Arial" charset="0"/>
              </a:rPr>
              <a:t>）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zh-CN" altLang="zh-CN" sz="1400" b="1" dirty="0" smtClean="0">
              <a:solidFill>
                <a:srgbClr val="CCFF66"/>
              </a:solidFill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zh-CN" altLang="zh-CN" b="1" dirty="0" smtClean="0">
              <a:solidFill>
                <a:srgbClr val="CCFF66"/>
              </a:solidFill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zh-CN" altLang="zh-CN" b="1" dirty="0" smtClean="0">
              <a:solidFill>
                <a:srgbClr val="CCFF66"/>
              </a:solidFill>
              <a:ea typeface="楷体_GB2312" pitchFamily="49" charset="-122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zh-CN" b="1" dirty="0" smtClean="0">
                <a:ea typeface="方正仿宋简体" pitchFamily="2" charset="-122"/>
              </a:rPr>
              <a:t>         </a:t>
            </a:r>
            <a:r>
              <a:rPr lang="zh-CN" altLang="zh-CN" b="1" dirty="0" smtClean="0">
                <a:ea typeface="方正仿宋简体" pitchFamily="2" charset="-122"/>
                <a:sym typeface="Arial" charset="0"/>
              </a:rPr>
              <a:t>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zh-CN" sz="3400" b="1" dirty="0" smtClean="0">
                <a:ea typeface="方正仿宋简体" pitchFamily="2" charset="-122"/>
                <a:sym typeface="Arial" charset="0"/>
              </a:rPr>
              <a:t>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zh-CN" altLang="zh-CN" sz="3400" b="1" dirty="0" smtClean="0">
              <a:ea typeface="方正仿宋简体" pitchFamily="2" charset="-122"/>
              <a:sym typeface="Arial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zh-CN" altLang="zh-CN" sz="1000" b="1" dirty="0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zh-CN" altLang="zh-CN" sz="1000" dirty="0" smtClean="0"/>
          </a:p>
        </p:txBody>
      </p:sp>
      <p:graphicFrame>
        <p:nvGraphicFramePr>
          <p:cNvPr id="4" name="Group 3"/>
          <p:cNvGraphicFramePr>
            <a:graphicFrameLocks/>
          </p:cNvGraphicFramePr>
          <p:nvPr/>
        </p:nvGraphicFramePr>
        <p:xfrm>
          <a:off x="1357290" y="1714488"/>
          <a:ext cx="6143668" cy="3788003"/>
        </p:xfrm>
        <a:graphic>
          <a:graphicData uri="http://schemas.openxmlformats.org/drawingml/2006/table">
            <a:tbl>
              <a:tblPr/>
              <a:tblGrid>
                <a:gridCol w="2693333"/>
                <a:gridCol w="3450335"/>
              </a:tblGrid>
              <a:tr h="857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分类号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类目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</a:tr>
              <a:tr h="7331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KY11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综合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</a:tr>
              <a:tr h="7311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KY12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社会科学研究</a:t>
                      </a:r>
                      <a:endParaRPr kumimoji="0" lang="zh-CN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sym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</a:tr>
              <a:tr h="7331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KY1</a:t>
                      </a:r>
                      <a:r>
                        <a:rPr kumimoji="0" lang="en-US" alt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3</a:t>
                      </a:r>
                      <a:endParaRPr kumimoji="0" lang="zh-CN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sym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自然科学研究</a:t>
                      </a:r>
                      <a:endParaRPr kumimoji="0" lang="zh-CN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sym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</a:tr>
              <a:tr h="7331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KY1</a:t>
                      </a:r>
                      <a:r>
                        <a:rPr kumimoji="0" lang="en-US" altLang="zh-CN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4</a:t>
                      </a:r>
                      <a:endParaRPr kumimoji="0" lang="zh-CN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sym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sym typeface="Arial" pitchFamily="34" charset="0"/>
                        </a:rPr>
                        <a:t>其他</a:t>
                      </a:r>
                      <a:endParaRPr kumimoji="0" lang="zh-CN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sym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1524</TotalTime>
  <Pages>0</Pages>
  <Words>1139</Words>
  <Characters>0</Characters>
  <Application>Microsoft Office PowerPoint</Application>
  <DocSecurity>0</DocSecurity>
  <PresentationFormat>全屏显示(4:3)</PresentationFormat>
  <Lines>0</Lines>
  <Paragraphs>291</Paragraphs>
  <Slides>26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流畅</vt:lpstr>
      <vt:lpstr>聊城大学档案工作培训</vt:lpstr>
      <vt:lpstr>第一部分     归档范围</vt:lpstr>
      <vt:lpstr>政策法规依据</vt:lpstr>
      <vt:lpstr>归档原则</vt:lpstr>
      <vt:lpstr>归档范围（12类）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 第二部分     档案整理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</vt:vector>
  </TitlesOfParts>
  <Company>西北工业大学档案馆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高校文件资料归档范围及其归档程序</dc:title>
  <dc:creator>island</dc:creator>
  <cp:lastModifiedBy>Administrator</cp:lastModifiedBy>
  <cp:revision>244</cp:revision>
  <cp:lastPrinted>1899-12-30T00:00:00Z</cp:lastPrinted>
  <dcterms:created xsi:type="dcterms:W3CDTF">2008-12-19T07:49:21Z</dcterms:created>
  <dcterms:modified xsi:type="dcterms:W3CDTF">2018-04-02T14:54:35Z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2052-6.3.0.1705</vt:lpwstr>
  </property>
</Properties>
</file>